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Lst>
  <p:sldSz cy="5143500" cx="9144000"/>
  <p:notesSz cx="6858000" cy="9144000"/>
  <p:embeddedFontLst>
    <p:embeddedFont>
      <p:font typeface="Roboto"/>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font" Target="fonts/Roboto-regular.fntdata"/><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font" Target="fonts/Roboto-italic.fntdata"/><Relationship Id="rId14" Type="http://schemas.openxmlformats.org/officeDocument/2006/relationships/slide" Target="slides/slide10.xml"/><Relationship Id="rId36" Type="http://schemas.openxmlformats.org/officeDocument/2006/relationships/font" Target="fonts/Roboto-bold.fntdata"/><Relationship Id="rId17" Type="http://schemas.openxmlformats.org/officeDocument/2006/relationships/slide" Target="slides/slide13.xml"/><Relationship Id="rId16" Type="http://schemas.openxmlformats.org/officeDocument/2006/relationships/slide" Target="slides/slide12.xml"/><Relationship Id="rId38" Type="http://schemas.openxmlformats.org/officeDocument/2006/relationships/font" Target="fonts/Roboto-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4349c7fb57_0_3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4349c7fb57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4349c7fb57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4349c7fb57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4349c7fb57_0_5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4349c7fb57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4349c7fb57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4349c7fb57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4349c7fb57_0_6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4349c7fb57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4349c7fb57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4349c7fb57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4349c7fb57_0_8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4349c7fb57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4349c7fb57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4349c7fb57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4349c7fb57_0_9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4349c7fb57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4349c7fb57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4349c7fb57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c6f83aa91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c6f83aa91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4349c7fb57_0_11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4349c7fb57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4349c7fb57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4349c7fb57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4349c7fb57_0_12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4349c7fb57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4349c7fb57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4349c7fb57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56d8b64c11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56d8b64c1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solution is wrong.</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4349c7fb57_0_14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4349c7fb57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4349c7fb57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4349c7fb57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4349c7fb57_0_15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4349c7fb57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c6f83aa91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c6f83aa91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e4fcf6054_0_5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e4fcf6054_0_5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c6f83aa91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c6f83aa91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e5167432b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e5167432b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6b17fa483_0_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26b17fa483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4349c7fb5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4349c7fb5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4349c7fb57_0_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4349c7fb57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4349c7fb57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4349c7fb57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4349c7fb57_0_2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4349c7fb57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4349c7fb57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4349c7fb57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8246400" y="4245875"/>
            <a:ext cx="897600" cy="897600"/>
          </a:xfrm>
          <a:prstGeom prst="round1Rect">
            <a:avLst>
              <a:gd fmla="val 16667" name="adj"/>
            </a:avLst>
          </a:prstGeom>
          <a:solidFill>
            <a:schemeClr val="lt1">
              <a:alpha val="680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90525" y="1819275"/>
            <a:ext cx="8222100" cy="933600"/>
          </a:xfrm>
          <a:prstGeom prst="rect">
            <a:avLst/>
          </a:prstGeom>
        </p:spPr>
        <p:txBody>
          <a:bodyPr anchorCtr="0" anchor="b"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3" name="Google Shape;13;p2"/>
          <p:cNvSpPr txBox="1"/>
          <p:nvPr>
            <p:ph idx="1" type="subTitle"/>
          </p:nvPr>
        </p:nvSpPr>
        <p:spPr>
          <a:xfrm>
            <a:off x="390525" y="2789130"/>
            <a:ext cx="8222100" cy="4329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p:txBody>
      </p:sp>
      <p:sp>
        <p:nvSpPr>
          <p:cNvPr id="14" name="Google Shape;14;p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4"/>
        </a:solidFill>
      </p:bgPr>
    </p:bg>
    <p:spTree>
      <p:nvGrpSpPr>
        <p:cNvPr id="57" name="Shape 57"/>
        <p:cNvGrpSpPr/>
        <p:nvPr/>
      </p:nvGrpSpPr>
      <p:grpSpPr>
        <a:xfrm>
          <a:off x="0" y="0"/>
          <a:ext cx="0" cy="0"/>
          <a:chOff x="0" y="0"/>
          <a:chExt cx="0" cy="0"/>
        </a:xfrm>
      </p:grpSpPr>
      <p:sp>
        <p:nvSpPr>
          <p:cNvPr id="58" name="Google Shape;58;p11"/>
          <p:cNvSpPr txBox="1"/>
          <p:nvPr>
            <p:ph hasCustomPrompt="1" type="title"/>
          </p:nvPr>
        </p:nvSpPr>
        <p:spPr>
          <a:xfrm>
            <a:off x="475500" y="1258525"/>
            <a:ext cx="8222100" cy="19635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dk2"/>
              </a:buClr>
              <a:buSzPts val="12000"/>
              <a:buNone/>
              <a:defRPr sz="12000">
                <a:solidFill>
                  <a:schemeClr val="dk2"/>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p:nvPr>
            <p:ph idx="1" type="body"/>
          </p:nvPr>
        </p:nvSpPr>
        <p:spPr>
          <a:xfrm>
            <a:off x="475500" y="3304625"/>
            <a:ext cx="82221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60" name="Google Shape;60;p11"/>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4"/>
        </a:solidFill>
      </p:bgPr>
    </p:bg>
    <p:spTree>
      <p:nvGrpSpPr>
        <p:cNvPr id="61" name="Shape 61"/>
        <p:cNvGrpSpPr/>
        <p:nvPr/>
      </p:nvGrpSpPr>
      <p:grpSpPr>
        <a:xfrm>
          <a:off x="0" y="0"/>
          <a:ext cx="0" cy="0"/>
          <a:chOff x="0" y="0"/>
          <a:chExt cx="0" cy="0"/>
        </a:xfrm>
      </p:grpSpPr>
      <p:sp>
        <p:nvSpPr>
          <p:cNvPr id="62" name="Google Shape;62;p1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460950" y="2065350"/>
            <a:ext cx="8222100" cy="10128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7" name="Google Shape;17;p3"/>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2" name="Google Shape;22;p4"/>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8" name="Google Shape;28;p5"/>
          <p:cNvSpPr txBox="1"/>
          <p:nvPr>
            <p:ph idx="1" type="body"/>
          </p:nvPr>
        </p:nvSpPr>
        <p:spPr>
          <a:xfrm>
            <a:off x="471900" y="1919075"/>
            <a:ext cx="3999900" cy="271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9" name="Google Shape;29;p5"/>
          <p:cNvSpPr txBox="1"/>
          <p:nvPr>
            <p:ph idx="2" type="body"/>
          </p:nvPr>
        </p:nvSpPr>
        <p:spPr>
          <a:xfrm>
            <a:off x="4694250" y="1919075"/>
            <a:ext cx="3999900" cy="271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0" name="Google Shape;30;p5"/>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35" name="Google Shape;35;p6"/>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sp>
        <p:nvSpPr>
          <p:cNvPr id="37" name="Google Shape;37;p7"/>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7"/>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chemeClr val="lt1"/>
              </a:buClr>
              <a:buSzPts val="1200"/>
              <a:buChar char="●"/>
              <a:defRPr sz="1200">
                <a:solidFill>
                  <a:schemeClr val="lt1"/>
                </a:solidFill>
              </a:defRPr>
            </a:lvl1pPr>
            <a:lvl2pPr indent="-304800" lvl="1" marL="914400">
              <a:spcBef>
                <a:spcPts val="1600"/>
              </a:spcBef>
              <a:spcAft>
                <a:spcPts val="0"/>
              </a:spcAft>
              <a:buClr>
                <a:schemeClr val="lt1"/>
              </a:buClr>
              <a:buSzPts val="1200"/>
              <a:buChar char="○"/>
              <a:defRPr sz="1200">
                <a:solidFill>
                  <a:schemeClr val="lt1"/>
                </a:solidFill>
              </a:defRPr>
            </a:lvl2pPr>
            <a:lvl3pPr indent="-304800" lvl="2" marL="1371600">
              <a:spcBef>
                <a:spcPts val="1600"/>
              </a:spcBef>
              <a:spcAft>
                <a:spcPts val="0"/>
              </a:spcAft>
              <a:buClr>
                <a:schemeClr val="lt1"/>
              </a:buClr>
              <a:buSzPts val="1200"/>
              <a:buChar char="■"/>
              <a:defRPr sz="1200">
                <a:solidFill>
                  <a:schemeClr val="lt1"/>
                </a:solidFill>
              </a:defRPr>
            </a:lvl3pPr>
            <a:lvl4pPr indent="-304800" lvl="3" marL="1828800">
              <a:spcBef>
                <a:spcPts val="1600"/>
              </a:spcBef>
              <a:spcAft>
                <a:spcPts val="0"/>
              </a:spcAft>
              <a:buClr>
                <a:schemeClr val="lt1"/>
              </a:buClr>
              <a:buSzPts val="1200"/>
              <a:buChar char="●"/>
              <a:defRPr sz="1200">
                <a:solidFill>
                  <a:schemeClr val="lt1"/>
                </a:solidFill>
              </a:defRPr>
            </a:lvl4pPr>
            <a:lvl5pPr indent="-304800" lvl="4" marL="2286000">
              <a:spcBef>
                <a:spcPts val="1600"/>
              </a:spcBef>
              <a:spcAft>
                <a:spcPts val="0"/>
              </a:spcAft>
              <a:buClr>
                <a:schemeClr val="lt1"/>
              </a:buClr>
              <a:buSzPts val="1200"/>
              <a:buChar char="○"/>
              <a:defRPr sz="1200">
                <a:solidFill>
                  <a:schemeClr val="lt1"/>
                </a:solidFill>
              </a:defRPr>
            </a:lvl5pPr>
            <a:lvl6pPr indent="-304800" lvl="5" marL="2743200">
              <a:spcBef>
                <a:spcPts val="1600"/>
              </a:spcBef>
              <a:spcAft>
                <a:spcPts val="0"/>
              </a:spcAft>
              <a:buClr>
                <a:schemeClr val="lt1"/>
              </a:buClr>
              <a:buSzPts val="1200"/>
              <a:buChar char="■"/>
              <a:defRPr sz="1200">
                <a:solidFill>
                  <a:schemeClr val="lt1"/>
                </a:solidFill>
              </a:defRPr>
            </a:lvl6pPr>
            <a:lvl7pPr indent="-304800" lvl="6" marL="3200400">
              <a:spcBef>
                <a:spcPts val="1600"/>
              </a:spcBef>
              <a:spcAft>
                <a:spcPts val="0"/>
              </a:spcAft>
              <a:buClr>
                <a:schemeClr val="lt1"/>
              </a:buClr>
              <a:buSzPts val="1200"/>
              <a:buChar char="●"/>
              <a:defRPr sz="1200">
                <a:solidFill>
                  <a:schemeClr val="lt1"/>
                </a:solidFill>
              </a:defRPr>
            </a:lvl7pPr>
            <a:lvl8pPr indent="-304800" lvl="7" marL="3657600">
              <a:spcBef>
                <a:spcPts val="1600"/>
              </a:spcBef>
              <a:spcAft>
                <a:spcPts val="0"/>
              </a:spcAft>
              <a:buClr>
                <a:schemeClr val="lt1"/>
              </a:buClr>
              <a:buSzPts val="1200"/>
              <a:buChar char="○"/>
              <a:defRPr sz="1200">
                <a:solidFill>
                  <a:schemeClr val="lt1"/>
                </a:solidFill>
              </a:defRPr>
            </a:lvl8pPr>
            <a:lvl9pPr indent="-304800" lvl="8" marL="4114800">
              <a:spcBef>
                <a:spcPts val="1600"/>
              </a:spcBef>
              <a:spcAft>
                <a:spcPts val="1600"/>
              </a:spcAft>
              <a:buClr>
                <a:schemeClr val="lt1"/>
              </a:buClr>
              <a:buSzPts val="1200"/>
              <a:buChar char="■"/>
              <a:defRPr sz="1200">
                <a:solidFill>
                  <a:schemeClr val="lt1"/>
                </a:solidFill>
              </a:defRPr>
            </a:lvl9pPr>
          </a:lstStyle>
          <a:p/>
        </p:txBody>
      </p:sp>
      <p:sp>
        <p:nvSpPr>
          <p:cNvPr id="41" name="Google Shape;41;p7"/>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2" name="Shape 42"/>
        <p:cNvGrpSpPr/>
        <p:nvPr/>
      </p:nvGrpSpPr>
      <p:grpSpPr>
        <a:xfrm>
          <a:off x="0" y="0"/>
          <a:ext cx="0" cy="0"/>
          <a:chOff x="0" y="0"/>
          <a:chExt cx="0" cy="0"/>
        </a:xfrm>
      </p:grpSpPr>
      <p:sp>
        <p:nvSpPr>
          <p:cNvPr id="43" name="Google Shape;43;p8"/>
          <p:cNvSpPr txBox="1"/>
          <p:nvPr>
            <p:ph type="title"/>
          </p:nvPr>
        </p:nvSpPr>
        <p:spPr>
          <a:xfrm>
            <a:off x="490250" y="488250"/>
            <a:ext cx="62271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p:txBody>
      </p:sp>
      <p:sp>
        <p:nvSpPr>
          <p:cNvPr id="44" name="Google Shape;44;p8"/>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dk2"/>
              </a:buClr>
              <a:buSzPts val="4200"/>
              <a:buNone/>
              <a:defRPr sz="4200">
                <a:solidFill>
                  <a:schemeClr val="dk2"/>
                </a:solidFill>
              </a:defRPr>
            </a:lvl1pPr>
            <a:lvl2pPr lvl="1" algn="ctr">
              <a:spcBef>
                <a:spcPts val="0"/>
              </a:spcBef>
              <a:spcAft>
                <a:spcPts val="0"/>
              </a:spcAft>
              <a:buClr>
                <a:schemeClr val="dk2"/>
              </a:buClr>
              <a:buSzPts val="4200"/>
              <a:buNone/>
              <a:defRPr sz="4200">
                <a:solidFill>
                  <a:schemeClr val="dk2"/>
                </a:solidFill>
              </a:defRPr>
            </a:lvl2pPr>
            <a:lvl3pPr lvl="2" algn="ctr">
              <a:spcBef>
                <a:spcPts val="0"/>
              </a:spcBef>
              <a:spcAft>
                <a:spcPts val="0"/>
              </a:spcAft>
              <a:buClr>
                <a:schemeClr val="dk2"/>
              </a:buClr>
              <a:buSzPts val="4200"/>
              <a:buNone/>
              <a:defRPr sz="4200">
                <a:solidFill>
                  <a:schemeClr val="dk2"/>
                </a:solidFill>
              </a:defRPr>
            </a:lvl3pPr>
            <a:lvl4pPr lvl="3" algn="ctr">
              <a:spcBef>
                <a:spcPts val="0"/>
              </a:spcBef>
              <a:spcAft>
                <a:spcPts val="0"/>
              </a:spcAft>
              <a:buClr>
                <a:schemeClr val="dk2"/>
              </a:buClr>
              <a:buSzPts val="4200"/>
              <a:buNone/>
              <a:defRPr sz="4200">
                <a:solidFill>
                  <a:schemeClr val="dk2"/>
                </a:solidFill>
              </a:defRPr>
            </a:lvl4pPr>
            <a:lvl5pPr lvl="4" algn="ctr">
              <a:spcBef>
                <a:spcPts val="0"/>
              </a:spcBef>
              <a:spcAft>
                <a:spcPts val="0"/>
              </a:spcAft>
              <a:buClr>
                <a:schemeClr val="dk2"/>
              </a:buClr>
              <a:buSzPts val="4200"/>
              <a:buNone/>
              <a:defRPr sz="4200">
                <a:solidFill>
                  <a:schemeClr val="dk2"/>
                </a:solidFill>
              </a:defRPr>
            </a:lvl5pPr>
            <a:lvl6pPr lvl="5" algn="ctr">
              <a:spcBef>
                <a:spcPts val="0"/>
              </a:spcBef>
              <a:spcAft>
                <a:spcPts val="0"/>
              </a:spcAft>
              <a:buClr>
                <a:schemeClr val="dk2"/>
              </a:buClr>
              <a:buSzPts val="4200"/>
              <a:buNone/>
              <a:defRPr sz="4200">
                <a:solidFill>
                  <a:schemeClr val="dk2"/>
                </a:solidFill>
              </a:defRPr>
            </a:lvl6pPr>
            <a:lvl7pPr lvl="6" algn="ctr">
              <a:spcBef>
                <a:spcPts val="0"/>
              </a:spcBef>
              <a:spcAft>
                <a:spcPts val="0"/>
              </a:spcAft>
              <a:buClr>
                <a:schemeClr val="dk2"/>
              </a:buClr>
              <a:buSzPts val="4200"/>
              <a:buNone/>
              <a:defRPr sz="4200">
                <a:solidFill>
                  <a:schemeClr val="dk2"/>
                </a:solidFill>
              </a:defRPr>
            </a:lvl7pPr>
            <a:lvl8pPr lvl="7" algn="ctr">
              <a:spcBef>
                <a:spcPts val="0"/>
              </a:spcBef>
              <a:spcAft>
                <a:spcPts val="0"/>
              </a:spcAft>
              <a:buClr>
                <a:schemeClr val="dk2"/>
              </a:buClr>
              <a:buSzPts val="4200"/>
              <a:buNone/>
              <a:defRPr sz="4200">
                <a:solidFill>
                  <a:schemeClr val="dk2"/>
                </a:solidFill>
              </a:defRPr>
            </a:lvl8pPr>
            <a:lvl9pPr lvl="8" algn="ctr">
              <a:spcBef>
                <a:spcPts val="0"/>
              </a:spcBef>
              <a:spcAft>
                <a:spcPts val="0"/>
              </a:spcAft>
              <a:buClr>
                <a:schemeClr val="dk2"/>
              </a:buClr>
              <a:buSzPts val="4200"/>
              <a:buNone/>
              <a:defRPr sz="4200">
                <a:solidFill>
                  <a:schemeClr val="dk2"/>
                </a:solidFill>
              </a:defRPr>
            </a:lvl9pPr>
          </a:lstStyle>
          <a:p/>
        </p:txBody>
      </p:sp>
      <p:sp>
        <p:nvSpPr>
          <p:cNvPr id="49" name="Google Shape;49;p9"/>
          <p:cNvSpPr txBox="1"/>
          <p:nvPr>
            <p:ph idx="1" type="subTitle"/>
          </p:nvPr>
        </p:nvSpPr>
        <p:spPr>
          <a:xfrm>
            <a:off x="265500" y="2779467"/>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0"/>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0"/>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0"/>
          <p:cNvSpPr txBox="1"/>
          <p:nvPr>
            <p:ph idx="1" type="body"/>
          </p:nvPr>
        </p:nvSpPr>
        <p:spPr>
          <a:xfrm>
            <a:off x="57150" y="4696825"/>
            <a:ext cx="8382000" cy="44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lt1"/>
              </a:buClr>
              <a:buSzPts val="1200"/>
              <a:buNone/>
              <a:defRPr sz="1200">
                <a:solidFill>
                  <a:schemeClr val="lt1"/>
                </a:solidFill>
              </a:defRPr>
            </a:lvl1pPr>
          </a:lstStyle>
          <a:p/>
        </p:txBody>
      </p:sp>
      <p:sp>
        <p:nvSpPr>
          <p:cNvPr id="56" name="Google Shape;56;p10"/>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p:txBody>
      </p:sp>
      <p:sp>
        <p:nvSpPr>
          <p:cNvPr id="7" name="Google Shape;7;p1"/>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indent="-317500" lvl="1" marL="9144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indent="-317500" lvl="2" marL="13716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indent="-317500" lvl="3" marL="18288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indent="-317500" lvl="4" marL="22860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indent="-317500" lvl="5" marL="27432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indent="-317500" lvl="6" marL="32004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indent="-317500" lvl="7" marL="36576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indent="-317500" lvl="8" marL="411480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p:txBody>
      </p:sp>
      <p:sp>
        <p:nvSpPr>
          <p:cNvPr id="8" name="Google Shape;8;p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latin typeface="Roboto"/>
                <a:ea typeface="Roboto"/>
                <a:cs typeface="Roboto"/>
                <a:sym typeface="Roboto"/>
              </a:defRPr>
            </a:lvl1pPr>
            <a:lvl2pPr lvl="1" algn="r">
              <a:buNone/>
              <a:defRPr sz="1000">
                <a:solidFill>
                  <a:schemeClr val="lt2"/>
                </a:solidFill>
                <a:latin typeface="Roboto"/>
                <a:ea typeface="Roboto"/>
                <a:cs typeface="Roboto"/>
                <a:sym typeface="Roboto"/>
              </a:defRPr>
            </a:lvl2pPr>
            <a:lvl3pPr lvl="2" algn="r">
              <a:buNone/>
              <a:defRPr sz="1000">
                <a:solidFill>
                  <a:schemeClr val="lt2"/>
                </a:solidFill>
                <a:latin typeface="Roboto"/>
                <a:ea typeface="Roboto"/>
                <a:cs typeface="Roboto"/>
                <a:sym typeface="Roboto"/>
              </a:defRPr>
            </a:lvl3pPr>
            <a:lvl4pPr lvl="3" algn="r">
              <a:buNone/>
              <a:defRPr sz="1000">
                <a:solidFill>
                  <a:schemeClr val="lt2"/>
                </a:solidFill>
                <a:latin typeface="Roboto"/>
                <a:ea typeface="Roboto"/>
                <a:cs typeface="Roboto"/>
                <a:sym typeface="Roboto"/>
              </a:defRPr>
            </a:lvl4pPr>
            <a:lvl5pPr lvl="4" algn="r">
              <a:buNone/>
              <a:defRPr sz="1000">
                <a:solidFill>
                  <a:schemeClr val="lt2"/>
                </a:solidFill>
                <a:latin typeface="Roboto"/>
                <a:ea typeface="Roboto"/>
                <a:cs typeface="Roboto"/>
                <a:sym typeface="Roboto"/>
              </a:defRPr>
            </a:lvl5pPr>
            <a:lvl6pPr lvl="5" algn="r">
              <a:buNone/>
              <a:defRPr sz="1000">
                <a:solidFill>
                  <a:schemeClr val="lt2"/>
                </a:solidFill>
                <a:latin typeface="Roboto"/>
                <a:ea typeface="Roboto"/>
                <a:cs typeface="Roboto"/>
                <a:sym typeface="Roboto"/>
              </a:defRPr>
            </a:lvl6pPr>
            <a:lvl7pPr lvl="6" algn="r">
              <a:buNone/>
              <a:defRPr sz="1000">
                <a:solidFill>
                  <a:schemeClr val="lt2"/>
                </a:solidFill>
                <a:latin typeface="Roboto"/>
                <a:ea typeface="Roboto"/>
                <a:cs typeface="Roboto"/>
                <a:sym typeface="Roboto"/>
              </a:defRPr>
            </a:lvl7pPr>
            <a:lvl8pPr lvl="7" algn="r">
              <a:buNone/>
              <a:defRPr sz="1000">
                <a:solidFill>
                  <a:schemeClr val="lt2"/>
                </a:solidFill>
                <a:latin typeface="Roboto"/>
                <a:ea typeface="Roboto"/>
                <a:cs typeface="Roboto"/>
                <a:sym typeface="Roboto"/>
              </a:defRPr>
            </a:lvl8pPr>
            <a:lvl9pPr lvl="8" algn="r">
              <a:buNone/>
              <a:defRPr sz="1000">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12.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1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24.jpg"/><Relationship Id="rId4" Type="http://schemas.openxmlformats.org/officeDocument/2006/relationships/image" Target="../media/image20.jpg"/><Relationship Id="rId10" Type="http://schemas.openxmlformats.org/officeDocument/2006/relationships/image" Target="../media/image22.png"/><Relationship Id="rId9" Type="http://schemas.openxmlformats.org/officeDocument/2006/relationships/image" Target="../media/image21.png"/><Relationship Id="rId5" Type="http://schemas.openxmlformats.org/officeDocument/2006/relationships/image" Target="../media/image25.jpg"/><Relationship Id="rId6" Type="http://schemas.openxmlformats.org/officeDocument/2006/relationships/image" Target="../media/image23.jpg"/><Relationship Id="rId7" Type="http://schemas.openxmlformats.org/officeDocument/2006/relationships/image" Target="../media/image10.png"/><Relationship Id="rId8"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1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hyperlink" Target="http://domjudge.bath.ac.uk/" TargetMode="Externa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3"/>
          <p:cNvSpPr txBox="1"/>
          <p:nvPr>
            <p:ph type="ctrTitle"/>
          </p:nvPr>
        </p:nvSpPr>
        <p:spPr>
          <a:xfrm>
            <a:off x="390525" y="1819275"/>
            <a:ext cx="8222100" cy="933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t>UKIEPC</a:t>
            </a:r>
            <a:r>
              <a:rPr lang="en"/>
              <a:t> </a:t>
            </a:r>
            <a:r>
              <a:rPr lang="en">
                <a:solidFill>
                  <a:srgbClr val="FFFFFF"/>
                </a:solidFill>
              </a:rPr>
              <a:t>2018</a:t>
            </a:r>
            <a:endParaRPr>
              <a:solidFill>
                <a:srgbClr val="FFFFFF"/>
              </a:solidFill>
            </a:endParaRPr>
          </a:p>
        </p:txBody>
      </p:sp>
      <p:sp>
        <p:nvSpPr>
          <p:cNvPr id="68" name="Google Shape;68;p13"/>
          <p:cNvSpPr txBox="1"/>
          <p:nvPr>
            <p:ph idx="1" type="subTitle"/>
          </p:nvPr>
        </p:nvSpPr>
        <p:spPr>
          <a:xfrm>
            <a:off x="390525" y="2789130"/>
            <a:ext cx="8222100" cy="43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Summary and solution outlines</a:t>
            </a:r>
            <a:endParaRPr/>
          </a:p>
        </p:txBody>
      </p:sp>
      <p:pic>
        <p:nvPicPr>
          <p:cNvPr id="69" name="Google Shape;69;p13"/>
          <p:cNvPicPr preferRelativeResize="0"/>
          <p:nvPr/>
        </p:nvPicPr>
        <p:blipFill>
          <a:blip r:embed="rId3">
            <a:alphaModFix/>
          </a:blip>
          <a:stretch>
            <a:fillRect/>
          </a:stretch>
        </p:blipFill>
        <p:spPr>
          <a:xfrm>
            <a:off x="4351950" y="2035318"/>
            <a:ext cx="1003025" cy="501500"/>
          </a:xfrm>
          <a:prstGeom prst="rect">
            <a:avLst/>
          </a:prstGeom>
          <a:noFill/>
          <a:ln cap="flat" cmpd="sng" w="19050">
            <a:solidFill>
              <a:schemeClr val="accent1"/>
            </a:solidFill>
            <a:prstDash val="solid"/>
            <a:round/>
            <a:headEnd len="sm" w="sm" type="none"/>
            <a:tailEnd len="sm" w="sm" type="none"/>
          </a:ln>
        </p:spPr>
      </p:pic>
      <p:pic>
        <p:nvPicPr>
          <p:cNvPr id="70" name="Google Shape;70;p13"/>
          <p:cNvPicPr preferRelativeResize="0"/>
          <p:nvPr/>
        </p:nvPicPr>
        <p:blipFill>
          <a:blip r:embed="rId4">
            <a:alphaModFix/>
          </a:blip>
          <a:stretch>
            <a:fillRect/>
          </a:stretch>
        </p:blipFill>
        <p:spPr>
          <a:xfrm>
            <a:off x="5648375" y="2035325"/>
            <a:ext cx="1003000" cy="501500"/>
          </a:xfrm>
          <a:prstGeom prst="rect">
            <a:avLst/>
          </a:prstGeom>
          <a:noFill/>
          <a:ln cap="flat" cmpd="sng" w="19050">
            <a:solidFill>
              <a:schemeClr val="accent1"/>
            </a:solidFill>
            <a:prstDash val="solid"/>
            <a:round/>
            <a:headEnd len="sm" w="sm" type="none"/>
            <a:tailEnd len="sm" w="sm" type="none"/>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2"/>
          <p:cNvSpPr txBox="1"/>
          <p:nvPr>
            <p:ph idx="4294967295" type="body"/>
          </p:nvPr>
        </p:nvSpPr>
        <p:spPr>
          <a:xfrm>
            <a:off x="311700" y="1769575"/>
            <a:ext cx="2513400" cy="3022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400"/>
              <a:t>Two pointers</a:t>
            </a:r>
            <a:endParaRPr sz="1400"/>
          </a:p>
          <a:p>
            <a:pPr indent="-317500" lvl="0" marL="457200" rtl="0" algn="l">
              <a:spcBef>
                <a:spcPts val="0"/>
              </a:spcBef>
              <a:spcAft>
                <a:spcPts val="0"/>
              </a:spcAft>
              <a:buSzPts val="1400"/>
              <a:buChar char="●"/>
            </a:pPr>
            <a:r>
              <a:rPr lang="en" sz="1400"/>
              <a:t>Geometry</a:t>
            </a:r>
            <a:endParaRPr sz="1400"/>
          </a:p>
          <a:p>
            <a:pPr indent="-317500" lvl="0" marL="457200" rtl="0" algn="l">
              <a:spcBef>
                <a:spcPts val="0"/>
              </a:spcBef>
              <a:spcAft>
                <a:spcPts val="0"/>
              </a:spcAft>
              <a:buSzPts val="1400"/>
              <a:buChar char="●"/>
            </a:pPr>
            <a:r>
              <a:rPr lang="en" sz="1400"/>
              <a:t>Rotation matrices</a:t>
            </a:r>
            <a:endParaRPr sz="1400"/>
          </a:p>
        </p:txBody>
      </p:sp>
      <p:sp>
        <p:nvSpPr>
          <p:cNvPr id="140" name="Google Shape;140;p22"/>
          <p:cNvSpPr txBox="1"/>
          <p:nvPr>
            <p:ph idx="4294967295" type="title"/>
          </p:nvPr>
        </p:nvSpPr>
        <p:spPr>
          <a:xfrm>
            <a:off x="311700" y="391350"/>
            <a:ext cx="8520600" cy="62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dk1"/>
                </a:solidFill>
              </a:rPr>
              <a:t>Dynamo Wheel </a:t>
            </a:r>
            <a:r>
              <a:rPr lang="en">
                <a:solidFill>
                  <a:schemeClr val="dk1"/>
                </a:solidFill>
              </a:rPr>
              <a:t>- Solution</a:t>
            </a:r>
            <a:endParaRPr>
              <a:solidFill>
                <a:schemeClr val="dk1"/>
              </a:solidFill>
            </a:endParaRPr>
          </a:p>
        </p:txBody>
      </p:sp>
      <p:sp>
        <p:nvSpPr>
          <p:cNvPr id="141" name="Google Shape;141;p22"/>
          <p:cNvSpPr txBox="1"/>
          <p:nvPr>
            <p:ph idx="4294967295" type="body"/>
          </p:nvPr>
        </p:nvSpPr>
        <p:spPr>
          <a:xfrm>
            <a:off x="311700" y="1152475"/>
            <a:ext cx="2408100" cy="589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2100"/>
              <a:t>Techniques</a:t>
            </a:r>
            <a:endParaRPr b="1" sz="2100"/>
          </a:p>
        </p:txBody>
      </p:sp>
      <p:sp>
        <p:nvSpPr>
          <p:cNvPr id="142" name="Google Shape;142;p22"/>
          <p:cNvSpPr txBox="1"/>
          <p:nvPr>
            <p:ph idx="4294967295" type="body"/>
          </p:nvPr>
        </p:nvSpPr>
        <p:spPr>
          <a:xfrm>
            <a:off x="2825075" y="1152475"/>
            <a:ext cx="6007200" cy="589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2100"/>
              <a:t>Algorithm</a:t>
            </a:r>
            <a:endParaRPr b="1" sz="2100"/>
          </a:p>
        </p:txBody>
      </p:sp>
      <p:sp>
        <p:nvSpPr>
          <p:cNvPr id="143" name="Google Shape;143;p22"/>
          <p:cNvSpPr txBox="1"/>
          <p:nvPr>
            <p:ph idx="4294967295" type="body"/>
          </p:nvPr>
        </p:nvSpPr>
        <p:spPr>
          <a:xfrm>
            <a:off x="2825077" y="1769575"/>
            <a:ext cx="5898300" cy="3022800"/>
          </a:xfrm>
          <a:prstGeom prst="rect">
            <a:avLst/>
          </a:prstGeom>
        </p:spPr>
        <p:txBody>
          <a:bodyPr anchorCtr="0" anchor="t" bIns="91425" lIns="91425" spcFirstLastPara="1" rIns="91425" wrap="square" tIns="91425">
            <a:noAutofit/>
          </a:bodyPr>
          <a:lstStyle/>
          <a:p>
            <a:pPr indent="-317500" lvl="0" marL="457200" marR="0" rtl="0" algn="l">
              <a:lnSpc>
                <a:spcPct val="115000"/>
              </a:lnSpc>
              <a:spcBef>
                <a:spcPts val="0"/>
              </a:spcBef>
              <a:spcAft>
                <a:spcPts val="0"/>
              </a:spcAft>
              <a:buSzPts val="1400"/>
              <a:buChar char="●"/>
            </a:pPr>
            <a:r>
              <a:rPr lang="en" sz="1400"/>
              <a:t>The centre of mass of the wheel is a fixed value in its own frame of reference, for a given subset of filled buckets.</a:t>
            </a:r>
            <a:endParaRPr sz="1400"/>
          </a:p>
          <a:p>
            <a:pPr indent="-317500" lvl="0" marL="457200" marR="0" rtl="0" algn="l">
              <a:lnSpc>
                <a:spcPct val="115000"/>
              </a:lnSpc>
              <a:spcBef>
                <a:spcPts val="0"/>
              </a:spcBef>
              <a:spcAft>
                <a:spcPts val="0"/>
              </a:spcAft>
              <a:buSzPts val="1400"/>
              <a:buChar char="●"/>
            </a:pPr>
            <a:r>
              <a:rPr lang="en" sz="1400"/>
              <a:t>Each bucket has two state changes in a 360° cycle:</a:t>
            </a:r>
            <a:endParaRPr sz="1400"/>
          </a:p>
          <a:p>
            <a:pPr indent="-317500" lvl="1" marL="914400" marR="0" rtl="0" algn="l">
              <a:lnSpc>
                <a:spcPct val="115000"/>
              </a:lnSpc>
              <a:spcBef>
                <a:spcPts val="0"/>
              </a:spcBef>
              <a:spcAft>
                <a:spcPts val="0"/>
              </a:spcAft>
              <a:buSzPts val="1400"/>
              <a:buChar char="○"/>
            </a:pPr>
            <a:r>
              <a:rPr lang="en"/>
              <a:t>Becomes full at </a:t>
            </a:r>
            <a:r>
              <a:rPr lang="en"/>
              <a:t>360</a:t>
            </a:r>
            <a:r>
              <a:rPr lang="en"/>
              <a:t>-α</a:t>
            </a:r>
            <a:endParaRPr/>
          </a:p>
          <a:p>
            <a:pPr indent="-317500" lvl="1" marL="914400" marR="0" rtl="0" algn="l">
              <a:lnSpc>
                <a:spcPct val="115000"/>
              </a:lnSpc>
              <a:spcBef>
                <a:spcPts val="0"/>
              </a:spcBef>
              <a:spcAft>
                <a:spcPts val="0"/>
              </a:spcAft>
              <a:buSzPts val="1400"/>
              <a:buChar char="○"/>
            </a:pPr>
            <a:r>
              <a:rPr lang="en"/>
              <a:t>Becomes empty at 180-α</a:t>
            </a:r>
            <a:endParaRPr/>
          </a:p>
          <a:p>
            <a:pPr indent="-317500" lvl="1" marL="914400" marR="0" rtl="0" algn="l">
              <a:lnSpc>
                <a:spcPct val="115000"/>
              </a:lnSpc>
              <a:spcBef>
                <a:spcPts val="0"/>
              </a:spcBef>
              <a:spcAft>
                <a:spcPts val="0"/>
              </a:spcAft>
              <a:buSzPts val="1400"/>
              <a:buChar char="○"/>
            </a:pPr>
            <a:r>
              <a:rPr lang="en"/>
              <a:t>So, there are at most 2n times the centre of mass changes.</a:t>
            </a:r>
            <a:endParaRPr/>
          </a:p>
          <a:p>
            <a:pPr indent="-317500" lvl="0" marL="457200" marR="0" rtl="0" algn="l">
              <a:lnSpc>
                <a:spcPct val="115000"/>
              </a:lnSpc>
              <a:spcBef>
                <a:spcPts val="0"/>
              </a:spcBef>
              <a:spcAft>
                <a:spcPts val="0"/>
              </a:spcAft>
              <a:buSzPts val="1400"/>
              <a:buChar char="●"/>
            </a:pPr>
            <a:r>
              <a:rPr lang="en" sz="1400"/>
              <a:t>Sort the fill/unfill events and process them in order, updating the centre of mass.</a:t>
            </a:r>
            <a:endParaRPr sz="1400"/>
          </a:p>
          <a:p>
            <a:pPr indent="-317500" lvl="1" marL="914400" marR="0" rtl="0" algn="l">
              <a:lnSpc>
                <a:spcPct val="115000"/>
              </a:lnSpc>
              <a:spcBef>
                <a:spcPts val="0"/>
              </a:spcBef>
              <a:spcAft>
                <a:spcPts val="0"/>
              </a:spcAft>
              <a:buSzPts val="1400"/>
              <a:buChar char="○"/>
            </a:pPr>
            <a:r>
              <a:rPr lang="en"/>
              <a:t>Often, the wheel needs to be rotated in between two points to achieve a maximum value</a:t>
            </a:r>
            <a:endParaRPr/>
          </a:p>
          <a:p>
            <a:pPr indent="-317500" lvl="1" marL="914400" marR="0" rtl="0" algn="l">
              <a:lnSpc>
                <a:spcPct val="115000"/>
              </a:lnSpc>
              <a:spcBef>
                <a:spcPts val="0"/>
              </a:spcBef>
              <a:spcAft>
                <a:spcPts val="0"/>
              </a:spcAft>
              <a:buSzPts val="1400"/>
              <a:buChar char="○"/>
            </a:pPr>
            <a:r>
              <a:rPr lang="en"/>
              <a:t>Either differentiation or ternary search work for this, but be careful to stay inside the neighbouring angles.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3"/>
          <p:cNvSpPr txBox="1"/>
          <p:nvPr>
            <p:ph type="title"/>
          </p:nvPr>
        </p:nvSpPr>
        <p:spPr>
          <a:xfrm>
            <a:off x="-195775" y="1233175"/>
            <a:ext cx="49923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Evenly Divided</a:t>
            </a:r>
            <a:endParaRPr/>
          </a:p>
        </p:txBody>
      </p:sp>
      <p:sp>
        <p:nvSpPr>
          <p:cNvPr id="149" name="Google Shape;149;p23"/>
          <p:cNvSpPr txBox="1"/>
          <p:nvPr>
            <p:ph idx="1" type="subTitle"/>
          </p:nvPr>
        </p:nvSpPr>
        <p:spPr>
          <a:xfrm>
            <a:off x="265500" y="2779477"/>
            <a:ext cx="4045200" cy="155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t>14 </a:t>
            </a:r>
            <a:r>
              <a:rPr lang="en"/>
              <a:t>correct • solved at: </a:t>
            </a:r>
            <a:r>
              <a:rPr b="1" lang="en"/>
              <a:t>00</a:t>
            </a:r>
            <a:r>
              <a:rPr b="1" lang="en"/>
              <a:t>:57</a:t>
            </a:r>
            <a:r>
              <a:rPr lang="en"/>
              <a:t> by</a:t>
            </a:r>
            <a:endParaRPr/>
          </a:p>
          <a:p>
            <a:pPr indent="0" lvl="0" marL="0" rtl="0" algn="ctr">
              <a:spcBef>
                <a:spcPts val="0"/>
              </a:spcBef>
              <a:spcAft>
                <a:spcPts val="0"/>
              </a:spcAft>
              <a:buNone/>
            </a:pPr>
            <a:r>
              <a:rPr b="1" lang="en" sz="1400"/>
              <a:t>Red </a:t>
            </a:r>
            <a:r>
              <a:rPr lang="en" sz="1400"/>
              <a:t>(Bath)</a:t>
            </a:r>
            <a:endParaRPr sz="1400"/>
          </a:p>
          <a:p>
            <a:pPr indent="0" lvl="0" marL="0" rtl="0" algn="ctr">
              <a:spcBef>
                <a:spcPts val="0"/>
              </a:spcBef>
              <a:spcAft>
                <a:spcPts val="0"/>
              </a:spcAft>
              <a:buNone/>
            </a:pPr>
            <a:br>
              <a:rPr lang="en"/>
            </a:br>
            <a:r>
              <a:rPr lang="en"/>
              <a:t>Authors: </a:t>
            </a:r>
            <a:r>
              <a:rPr b="1" lang="en"/>
              <a:t>Ian Pratt-Hartmann</a:t>
            </a:r>
            <a:r>
              <a:rPr lang="en"/>
              <a:t> and </a:t>
            </a:r>
            <a:r>
              <a:rPr b="1" lang="en"/>
              <a:t>Robin Lee</a:t>
            </a:r>
            <a:endParaRPr/>
          </a:p>
        </p:txBody>
      </p:sp>
      <p:sp>
        <p:nvSpPr>
          <p:cNvPr id="150" name="Google Shape;150;p23"/>
          <p:cNvSpPr txBox="1"/>
          <p:nvPr>
            <p:ph idx="2" type="body"/>
          </p:nvPr>
        </p:nvSpPr>
        <p:spPr>
          <a:xfrm>
            <a:off x="4939500" y="724200"/>
            <a:ext cx="3837000" cy="369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Overview</a:t>
            </a:r>
            <a:endParaRPr sz="1400"/>
          </a:p>
          <a:p>
            <a:pPr indent="-317500" lvl="0" marL="457200" rtl="0" algn="l">
              <a:spcBef>
                <a:spcPts val="800"/>
              </a:spcBef>
              <a:spcAft>
                <a:spcPts val="0"/>
              </a:spcAft>
              <a:buSzPts val="1400"/>
              <a:buChar char="●"/>
            </a:pPr>
            <a:r>
              <a:rPr lang="en" sz="1400"/>
              <a:t>Put pairs of tall people and short people togetther in parallel lists</a:t>
            </a:r>
            <a:endParaRPr sz="1400"/>
          </a:p>
          <a:p>
            <a:pPr indent="-317500" lvl="0" marL="457200" rtl="0" algn="l">
              <a:spcBef>
                <a:spcPts val="0"/>
              </a:spcBef>
              <a:spcAft>
                <a:spcPts val="0"/>
              </a:spcAft>
              <a:buSzPts val="1400"/>
              <a:buChar char="●"/>
            </a:pPr>
            <a:r>
              <a:rPr lang="en" sz="1400"/>
              <a:t>People may not be matched up if one person is the other's "mentor"</a:t>
            </a:r>
            <a:endParaRPr sz="1400"/>
          </a:p>
          <a:p>
            <a:pPr indent="-317500" lvl="1" marL="914400" rtl="0" algn="l">
              <a:spcBef>
                <a:spcPts val="0"/>
              </a:spcBef>
              <a:spcAft>
                <a:spcPts val="0"/>
              </a:spcAft>
              <a:buSzPts val="1400"/>
              <a:buChar char="○"/>
            </a:pPr>
            <a:r>
              <a:rPr lang="en"/>
              <a:t>ie. If they are neighbouring nodes in a tree structure.</a:t>
            </a:r>
            <a:endParaRPr sz="1400"/>
          </a:p>
        </p:txBody>
      </p:sp>
      <p:pic>
        <p:nvPicPr>
          <p:cNvPr id="151" name="Google Shape;151;p23"/>
          <p:cNvPicPr preferRelativeResize="0"/>
          <p:nvPr/>
        </p:nvPicPr>
        <p:blipFill rotWithShape="1">
          <a:blip r:embed="rId3">
            <a:alphaModFix/>
          </a:blip>
          <a:srcRect b="0" l="14177" r="14184" t="0"/>
          <a:stretch/>
        </p:blipFill>
        <p:spPr>
          <a:xfrm>
            <a:off x="1150306" y="106600"/>
            <a:ext cx="2300139" cy="1806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4"/>
          <p:cNvSpPr txBox="1"/>
          <p:nvPr>
            <p:ph idx="4294967295" type="body"/>
          </p:nvPr>
        </p:nvSpPr>
        <p:spPr>
          <a:xfrm>
            <a:off x="311700" y="1769575"/>
            <a:ext cx="2513400" cy="3022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400"/>
              <a:t>Random matchings</a:t>
            </a:r>
            <a:endParaRPr sz="1400"/>
          </a:p>
          <a:p>
            <a:pPr indent="-317500" lvl="0" marL="457200" rtl="0" algn="l">
              <a:spcBef>
                <a:spcPts val="0"/>
              </a:spcBef>
              <a:spcAft>
                <a:spcPts val="0"/>
              </a:spcAft>
              <a:buSzPts val="1400"/>
              <a:buChar char="●"/>
            </a:pPr>
            <a:r>
              <a:rPr lang="en" sz="1400"/>
              <a:t>Bipartite graphs</a:t>
            </a:r>
            <a:endParaRPr sz="1400"/>
          </a:p>
          <a:p>
            <a:pPr indent="-317500" lvl="0" marL="457200" rtl="0" algn="l">
              <a:spcBef>
                <a:spcPts val="0"/>
              </a:spcBef>
              <a:spcAft>
                <a:spcPts val="0"/>
              </a:spcAft>
              <a:buSzPts val="1400"/>
              <a:buChar char="●"/>
            </a:pPr>
            <a:r>
              <a:rPr lang="en" sz="1400"/>
              <a:t>Centroids</a:t>
            </a:r>
            <a:endParaRPr sz="1400"/>
          </a:p>
        </p:txBody>
      </p:sp>
      <p:sp>
        <p:nvSpPr>
          <p:cNvPr id="157" name="Google Shape;157;p24"/>
          <p:cNvSpPr txBox="1"/>
          <p:nvPr>
            <p:ph idx="4294967295" type="title"/>
          </p:nvPr>
        </p:nvSpPr>
        <p:spPr>
          <a:xfrm>
            <a:off x="311700" y="391350"/>
            <a:ext cx="8520600" cy="62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dk1"/>
                </a:solidFill>
              </a:rPr>
              <a:t>Evenly Divided</a:t>
            </a:r>
            <a:r>
              <a:rPr lang="en">
                <a:solidFill>
                  <a:schemeClr val="dk1"/>
                </a:solidFill>
              </a:rPr>
              <a:t> - Solution</a:t>
            </a:r>
            <a:endParaRPr>
              <a:solidFill>
                <a:schemeClr val="dk1"/>
              </a:solidFill>
            </a:endParaRPr>
          </a:p>
        </p:txBody>
      </p:sp>
      <p:sp>
        <p:nvSpPr>
          <p:cNvPr id="158" name="Google Shape;158;p24"/>
          <p:cNvSpPr txBox="1"/>
          <p:nvPr>
            <p:ph idx="4294967295" type="body"/>
          </p:nvPr>
        </p:nvSpPr>
        <p:spPr>
          <a:xfrm>
            <a:off x="311700" y="1152475"/>
            <a:ext cx="2408100" cy="589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2100"/>
              <a:t>Techniques</a:t>
            </a:r>
            <a:endParaRPr b="1" sz="2100"/>
          </a:p>
        </p:txBody>
      </p:sp>
      <p:sp>
        <p:nvSpPr>
          <p:cNvPr id="159" name="Google Shape;159;p24"/>
          <p:cNvSpPr txBox="1"/>
          <p:nvPr>
            <p:ph idx="4294967295" type="body"/>
          </p:nvPr>
        </p:nvSpPr>
        <p:spPr>
          <a:xfrm>
            <a:off x="2825075" y="1152475"/>
            <a:ext cx="6007200" cy="589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2100"/>
              <a:t>Algorithm</a:t>
            </a:r>
            <a:endParaRPr b="1" sz="2100"/>
          </a:p>
        </p:txBody>
      </p:sp>
      <p:sp>
        <p:nvSpPr>
          <p:cNvPr id="160" name="Google Shape;160;p24"/>
          <p:cNvSpPr txBox="1"/>
          <p:nvPr>
            <p:ph idx="4294967295" type="body"/>
          </p:nvPr>
        </p:nvSpPr>
        <p:spPr>
          <a:xfrm>
            <a:off x="2825077" y="1769575"/>
            <a:ext cx="5898300" cy="3022800"/>
          </a:xfrm>
          <a:prstGeom prst="rect">
            <a:avLst/>
          </a:prstGeom>
        </p:spPr>
        <p:txBody>
          <a:bodyPr anchorCtr="0" anchor="t" bIns="91425" lIns="91425" spcFirstLastPara="1" rIns="91425" wrap="square" tIns="91425">
            <a:noAutofit/>
          </a:bodyPr>
          <a:lstStyle/>
          <a:p>
            <a:pPr indent="-317500" lvl="0" marL="457200" marR="0" rtl="0" algn="l">
              <a:lnSpc>
                <a:spcPct val="115000"/>
              </a:lnSpc>
              <a:spcBef>
                <a:spcPts val="0"/>
              </a:spcBef>
              <a:spcAft>
                <a:spcPts val="0"/>
              </a:spcAft>
              <a:buSzPts val="1400"/>
              <a:buChar char="●"/>
            </a:pPr>
            <a:r>
              <a:rPr lang="en" sz="1400"/>
              <a:t>This is really a matching problem in reverse.</a:t>
            </a:r>
            <a:endParaRPr sz="1400"/>
          </a:p>
          <a:p>
            <a:pPr indent="-317500" lvl="1" marL="914400" marR="0" rtl="0" algn="l">
              <a:lnSpc>
                <a:spcPct val="115000"/>
              </a:lnSpc>
              <a:spcBef>
                <a:spcPts val="0"/>
              </a:spcBef>
              <a:spcAft>
                <a:spcPts val="0"/>
              </a:spcAft>
              <a:buSzPts val="1400"/>
              <a:buChar char="○"/>
            </a:pPr>
            <a:r>
              <a:rPr lang="en"/>
              <a:t>There are up to N-1 matchings we are </a:t>
            </a:r>
            <a:r>
              <a:rPr b="1" lang="en"/>
              <a:t>not</a:t>
            </a:r>
            <a:r>
              <a:rPr lang="en"/>
              <a:t> allowed to make, in the shape of a tree. The rest are fair game.</a:t>
            </a:r>
            <a:endParaRPr/>
          </a:p>
          <a:p>
            <a:pPr indent="-317500" lvl="1" marL="914400" marR="0" rtl="0" algn="l">
              <a:lnSpc>
                <a:spcPct val="115000"/>
              </a:lnSpc>
              <a:spcBef>
                <a:spcPts val="0"/>
              </a:spcBef>
              <a:spcAft>
                <a:spcPts val="0"/>
              </a:spcAft>
              <a:buSzPts val="1400"/>
              <a:buChar char="○"/>
            </a:pPr>
            <a:r>
              <a:rPr lang="en"/>
              <a:t>We have a very dense graph in the case where N is large.</a:t>
            </a:r>
            <a:endParaRPr/>
          </a:p>
          <a:p>
            <a:pPr indent="-317500" lvl="1" marL="914400" marR="0" rtl="0" algn="l">
              <a:lnSpc>
                <a:spcPct val="115000"/>
              </a:lnSpc>
              <a:spcBef>
                <a:spcPts val="0"/>
              </a:spcBef>
              <a:spcAft>
                <a:spcPts val="0"/>
              </a:spcAft>
              <a:buSzPts val="1400"/>
              <a:buChar char="○"/>
            </a:pPr>
            <a:r>
              <a:rPr lang="en"/>
              <a:t>So a random matching will probably work if it is careful about dealing with the 1 or 2 vertices that can have a high degree.</a:t>
            </a:r>
            <a:endParaRPr/>
          </a:p>
          <a:p>
            <a:pPr indent="-317500" lvl="2" marL="1371600" marR="0" rtl="0" algn="l">
              <a:lnSpc>
                <a:spcPct val="115000"/>
              </a:lnSpc>
              <a:spcBef>
                <a:spcPts val="0"/>
              </a:spcBef>
              <a:spcAft>
                <a:spcPts val="0"/>
              </a:spcAft>
              <a:buSzPts val="1400"/>
              <a:buChar char="■"/>
            </a:pPr>
            <a:r>
              <a:rPr lang="en"/>
              <a:t>Try 50-100 times; the probability of failing in all of these and there still being a valid matching is minimal.</a:t>
            </a:r>
            <a:endParaRPr/>
          </a:p>
          <a:p>
            <a:pPr indent="-317500" lvl="0" marL="457200" marR="0" rtl="0" algn="l">
              <a:lnSpc>
                <a:spcPct val="115000"/>
              </a:lnSpc>
              <a:spcBef>
                <a:spcPts val="0"/>
              </a:spcBef>
              <a:spcAft>
                <a:spcPts val="0"/>
              </a:spcAft>
              <a:buSzPts val="1400"/>
              <a:buChar char="●"/>
            </a:pPr>
            <a:r>
              <a:rPr lang="en" sz="1400"/>
              <a:t>There are other, deterministic, algorithms. For example, split the largest connected component at its centroid and only repeatedly pair people across the largest chunks (to avoid conflicts)</a:t>
            </a:r>
            <a:endParaRPr sz="14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5"/>
          <p:cNvSpPr txBox="1"/>
          <p:nvPr>
            <p:ph type="title"/>
          </p:nvPr>
        </p:nvSpPr>
        <p:spPr>
          <a:xfrm>
            <a:off x="-195775" y="1233175"/>
            <a:ext cx="49923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Fib Compression</a:t>
            </a:r>
            <a:endParaRPr/>
          </a:p>
        </p:txBody>
      </p:sp>
      <p:sp>
        <p:nvSpPr>
          <p:cNvPr id="166" name="Google Shape;166;p25"/>
          <p:cNvSpPr txBox="1"/>
          <p:nvPr>
            <p:ph idx="1" type="subTitle"/>
          </p:nvPr>
        </p:nvSpPr>
        <p:spPr>
          <a:xfrm>
            <a:off x="265500" y="2779477"/>
            <a:ext cx="4045200" cy="155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t>25 </a:t>
            </a:r>
            <a:r>
              <a:rPr lang="en"/>
              <a:t>correct • solved at: </a:t>
            </a:r>
            <a:r>
              <a:rPr b="1" lang="en"/>
              <a:t>01</a:t>
            </a:r>
            <a:r>
              <a:rPr b="1" lang="en"/>
              <a:t>:39</a:t>
            </a:r>
            <a:r>
              <a:rPr lang="en"/>
              <a:t> by</a:t>
            </a:r>
            <a:endParaRPr/>
          </a:p>
          <a:p>
            <a:pPr indent="0" lvl="0" marL="0" rtl="0" algn="ctr">
              <a:spcBef>
                <a:spcPts val="0"/>
              </a:spcBef>
              <a:spcAft>
                <a:spcPts val="0"/>
              </a:spcAft>
              <a:buNone/>
            </a:pPr>
            <a:r>
              <a:rPr b="1" lang="en" sz="1400"/>
              <a:t>Me[♠]talci </a:t>
            </a:r>
            <a:r>
              <a:rPr lang="en" sz="1400"/>
              <a:t>(Cambridge)</a:t>
            </a:r>
            <a:endParaRPr sz="1400"/>
          </a:p>
          <a:p>
            <a:pPr indent="0" lvl="0" marL="0" rtl="0" algn="ctr">
              <a:spcBef>
                <a:spcPts val="0"/>
              </a:spcBef>
              <a:spcAft>
                <a:spcPts val="0"/>
              </a:spcAft>
              <a:buNone/>
            </a:pPr>
            <a:br>
              <a:rPr lang="en"/>
            </a:br>
            <a:r>
              <a:rPr lang="en"/>
              <a:t>Author: </a:t>
            </a:r>
            <a:r>
              <a:rPr b="1" lang="en"/>
              <a:t>Robin Lee</a:t>
            </a:r>
            <a:endParaRPr/>
          </a:p>
        </p:txBody>
      </p:sp>
      <p:sp>
        <p:nvSpPr>
          <p:cNvPr id="167" name="Google Shape;167;p25"/>
          <p:cNvSpPr txBox="1"/>
          <p:nvPr>
            <p:ph idx="2" type="body"/>
          </p:nvPr>
        </p:nvSpPr>
        <p:spPr>
          <a:xfrm>
            <a:off x="4939500" y="724200"/>
            <a:ext cx="3837000" cy="369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t>Overview</a:t>
            </a:r>
            <a:endParaRPr sz="1400"/>
          </a:p>
          <a:p>
            <a:pPr indent="-317500" lvl="0" marL="457200" rtl="0" algn="l">
              <a:spcBef>
                <a:spcPts val="800"/>
              </a:spcBef>
              <a:spcAft>
                <a:spcPts val="0"/>
              </a:spcAft>
              <a:buSzPts val="1400"/>
              <a:buChar char="●"/>
            </a:pPr>
            <a:r>
              <a:rPr lang="en" sz="1400"/>
              <a:t>Given a simple compression algorithm with the number of available symbols growing exponentially with length</a:t>
            </a:r>
            <a:endParaRPr sz="1400"/>
          </a:p>
          <a:p>
            <a:pPr indent="-317500" lvl="1" marL="914400" rtl="0" algn="l">
              <a:spcBef>
                <a:spcPts val="0"/>
              </a:spcBef>
              <a:spcAft>
                <a:spcPts val="0"/>
              </a:spcAft>
              <a:buSzPts val="1400"/>
              <a:buChar char="○"/>
            </a:pPr>
            <a:r>
              <a:rPr lang="en"/>
              <a:t>- Just like most compression algorithms.</a:t>
            </a:r>
            <a:endParaRPr/>
          </a:p>
          <a:p>
            <a:pPr indent="-317500" lvl="0" marL="457200" rtl="0" algn="l">
              <a:spcBef>
                <a:spcPts val="0"/>
              </a:spcBef>
              <a:spcAft>
                <a:spcPts val="0"/>
              </a:spcAft>
              <a:buSzPts val="1400"/>
              <a:buChar char="●"/>
            </a:pPr>
            <a:r>
              <a:rPr lang="en" sz="1400"/>
              <a:t>Take each of the N prefixes of a string and compress them separately.</a:t>
            </a:r>
            <a:endParaRPr sz="1400"/>
          </a:p>
          <a:p>
            <a:pPr indent="-317500" lvl="1" marL="914400" rtl="0" algn="l">
              <a:spcBef>
                <a:spcPts val="0"/>
              </a:spcBef>
              <a:spcAft>
                <a:spcPts val="0"/>
              </a:spcAft>
              <a:buSzPts val="1400"/>
              <a:buChar char="○"/>
            </a:pPr>
            <a:r>
              <a:rPr lang="en"/>
              <a:t>What is the compressed length of each one?</a:t>
            </a:r>
            <a:endParaRPr/>
          </a:p>
          <a:p>
            <a:pPr indent="-317500" lvl="1" marL="914400" rtl="0" algn="l">
              <a:spcBef>
                <a:spcPts val="0"/>
              </a:spcBef>
              <a:spcAft>
                <a:spcPts val="0"/>
              </a:spcAft>
              <a:buSzPts val="1400"/>
              <a:buChar char="○"/>
            </a:pPr>
            <a:r>
              <a:rPr lang="en"/>
              <a:t>Note: this is not the same as compressing the whole string and then removing symbols from the end.</a:t>
            </a:r>
            <a:endParaRPr/>
          </a:p>
          <a:p>
            <a:pPr indent="-317500" lvl="2" marL="1371600" rtl="0" algn="l">
              <a:spcBef>
                <a:spcPts val="0"/>
              </a:spcBef>
              <a:spcAft>
                <a:spcPts val="0"/>
              </a:spcAft>
              <a:buSzPts val="1400"/>
              <a:buChar char="■"/>
            </a:pPr>
            <a:r>
              <a:rPr lang="en"/>
              <a:t>eg. In a word like ABBCC, the first output is "2", "not "3"!</a:t>
            </a:r>
            <a:endParaRPr/>
          </a:p>
        </p:txBody>
      </p:sp>
      <p:pic>
        <p:nvPicPr>
          <p:cNvPr id="168" name="Google Shape;168;p25"/>
          <p:cNvPicPr preferRelativeResize="0"/>
          <p:nvPr/>
        </p:nvPicPr>
        <p:blipFill rotWithShape="1">
          <a:blip r:embed="rId3">
            <a:alphaModFix/>
          </a:blip>
          <a:srcRect b="0" l="9651" r="9651" t="0"/>
          <a:stretch/>
        </p:blipFill>
        <p:spPr>
          <a:xfrm>
            <a:off x="1150306" y="106600"/>
            <a:ext cx="2300138" cy="1806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6"/>
          <p:cNvSpPr txBox="1"/>
          <p:nvPr>
            <p:ph idx="4294967295" type="body"/>
          </p:nvPr>
        </p:nvSpPr>
        <p:spPr>
          <a:xfrm>
            <a:off x="311700" y="1769575"/>
            <a:ext cx="2513400" cy="3022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400"/>
              <a:t>Bookkeeping</a:t>
            </a:r>
            <a:endParaRPr sz="1400"/>
          </a:p>
          <a:p>
            <a:pPr indent="-317500" lvl="0" marL="457200" rtl="0" algn="l">
              <a:spcBef>
                <a:spcPts val="0"/>
              </a:spcBef>
              <a:spcAft>
                <a:spcPts val="0"/>
              </a:spcAft>
              <a:buSzPts val="1400"/>
              <a:buChar char="●"/>
            </a:pPr>
            <a:r>
              <a:rPr lang="en" sz="1400"/>
              <a:t>Sorted sets</a:t>
            </a:r>
            <a:endParaRPr sz="1400"/>
          </a:p>
        </p:txBody>
      </p:sp>
      <p:sp>
        <p:nvSpPr>
          <p:cNvPr id="174" name="Google Shape;174;p26"/>
          <p:cNvSpPr txBox="1"/>
          <p:nvPr>
            <p:ph idx="4294967295" type="title"/>
          </p:nvPr>
        </p:nvSpPr>
        <p:spPr>
          <a:xfrm>
            <a:off x="311700" y="391350"/>
            <a:ext cx="8520600" cy="62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dk1"/>
                </a:solidFill>
              </a:rPr>
              <a:t>Fibonacci Compression</a:t>
            </a:r>
            <a:r>
              <a:rPr lang="en">
                <a:solidFill>
                  <a:schemeClr val="dk1"/>
                </a:solidFill>
              </a:rPr>
              <a:t> - Solution</a:t>
            </a:r>
            <a:endParaRPr>
              <a:solidFill>
                <a:schemeClr val="dk1"/>
              </a:solidFill>
            </a:endParaRPr>
          </a:p>
        </p:txBody>
      </p:sp>
      <p:sp>
        <p:nvSpPr>
          <p:cNvPr id="175" name="Google Shape;175;p26"/>
          <p:cNvSpPr txBox="1"/>
          <p:nvPr>
            <p:ph idx="4294967295" type="body"/>
          </p:nvPr>
        </p:nvSpPr>
        <p:spPr>
          <a:xfrm>
            <a:off x="311700" y="1152475"/>
            <a:ext cx="2408100" cy="589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2100"/>
              <a:t>Techniques</a:t>
            </a:r>
            <a:endParaRPr b="1" sz="2100"/>
          </a:p>
        </p:txBody>
      </p:sp>
      <p:sp>
        <p:nvSpPr>
          <p:cNvPr id="176" name="Google Shape;176;p26"/>
          <p:cNvSpPr txBox="1"/>
          <p:nvPr>
            <p:ph idx="4294967295" type="body"/>
          </p:nvPr>
        </p:nvSpPr>
        <p:spPr>
          <a:xfrm>
            <a:off x="2825075" y="1152475"/>
            <a:ext cx="6007200" cy="589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2100"/>
              <a:t>Algorithm</a:t>
            </a:r>
            <a:endParaRPr b="1" sz="2100"/>
          </a:p>
        </p:txBody>
      </p:sp>
      <p:sp>
        <p:nvSpPr>
          <p:cNvPr id="177" name="Google Shape;177;p26"/>
          <p:cNvSpPr txBox="1"/>
          <p:nvPr>
            <p:ph idx="4294967295" type="body"/>
          </p:nvPr>
        </p:nvSpPr>
        <p:spPr>
          <a:xfrm>
            <a:off x="2825077" y="1769575"/>
            <a:ext cx="5898300" cy="3022800"/>
          </a:xfrm>
          <a:prstGeom prst="rect">
            <a:avLst/>
          </a:prstGeom>
        </p:spPr>
        <p:txBody>
          <a:bodyPr anchorCtr="0" anchor="t" bIns="91425" lIns="91425" spcFirstLastPara="1" rIns="91425" wrap="square" tIns="91425">
            <a:noAutofit/>
          </a:bodyPr>
          <a:lstStyle/>
          <a:p>
            <a:pPr indent="-317500" lvl="0" marL="457200" marR="0" rtl="0" algn="l">
              <a:lnSpc>
                <a:spcPct val="115000"/>
              </a:lnSpc>
              <a:spcBef>
                <a:spcPts val="0"/>
              </a:spcBef>
              <a:spcAft>
                <a:spcPts val="0"/>
              </a:spcAft>
              <a:buSzPts val="1400"/>
              <a:buChar char="●"/>
            </a:pPr>
            <a:r>
              <a:rPr lang="en" sz="1400"/>
              <a:t>Need to maintain sorted frequencies and sorted code lengths and match them up in reverse order. Sorting each time will be too slow.</a:t>
            </a:r>
            <a:endParaRPr sz="1400"/>
          </a:p>
          <a:p>
            <a:pPr indent="-317500" lvl="0" marL="457200" marR="0" rtl="0" algn="l">
              <a:lnSpc>
                <a:spcPct val="115000"/>
              </a:lnSpc>
              <a:spcBef>
                <a:spcPts val="0"/>
              </a:spcBef>
              <a:spcAft>
                <a:spcPts val="0"/>
              </a:spcAft>
              <a:buSzPts val="1400"/>
              <a:buChar char="●"/>
            </a:pPr>
            <a:r>
              <a:rPr lang="en" sz="1400"/>
              <a:t>Analyse bounds on the size of each "bucket" of codes with identical lengths:</a:t>
            </a:r>
            <a:endParaRPr sz="1400"/>
          </a:p>
          <a:p>
            <a:pPr indent="-317500" lvl="1" marL="914400" marR="0" rtl="0" algn="l">
              <a:lnSpc>
                <a:spcPct val="115000"/>
              </a:lnSpc>
              <a:spcBef>
                <a:spcPts val="0"/>
              </a:spcBef>
              <a:spcAft>
                <a:spcPts val="0"/>
              </a:spcAft>
              <a:buSzPts val="1400"/>
              <a:buChar char="○"/>
            </a:pPr>
            <a:r>
              <a:rPr lang="en"/>
              <a:t>n(distinct code lengths)</a:t>
            </a:r>
            <a:r>
              <a:rPr lang="en"/>
              <a:t> &lt; 40, because </a:t>
            </a:r>
            <a:r>
              <a:rPr lang="en"/>
              <a:t>fib(40) ≈ 10</a:t>
            </a:r>
            <a:r>
              <a:rPr baseline="30000" lang="en"/>
              <a:t>8</a:t>
            </a:r>
            <a:r>
              <a:rPr lang="en"/>
              <a:t>.</a:t>
            </a:r>
            <a:endParaRPr/>
          </a:p>
          <a:p>
            <a:pPr indent="-317500" lvl="0" marL="457200" marR="0" rtl="0" algn="l">
              <a:lnSpc>
                <a:spcPct val="115000"/>
              </a:lnSpc>
              <a:spcBef>
                <a:spcPts val="0"/>
              </a:spcBef>
              <a:spcAft>
                <a:spcPts val="0"/>
              </a:spcAft>
              <a:buSzPts val="1400"/>
              <a:buChar char="●"/>
            </a:pPr>
            <a:r>
              <a:rPr lang="en" sz="1400"/>
              <a:t>Because there are few unique lengths, save time by only keeping track of which bucket a symbol goes into, not its exact place.</a:t>
            </a:r>
            <a:endParaRPr sz="1400"/>
          </a:p>
          <a:p>
            <a:pPr indent="-317500" lvl="1" marL="914400" marR="0" rtl="0" algn="l">
              <a:lnSpc>
                <a:spcPct val="115000"/>
              </a:lnSpc>
              <a:spcBef>
                <a:spcPts val="0"/>
              </a:spcBef>
              <a:spcAft>
                <a:spcPts val="0"/>
              </a:spcAft>
              <a:buSzPts val="1400"/>
              <a:buChar char="○"/>
            </a:pPr>
            <a:r>
              <a:rPr lang="en"/>
              <a:t>To insert a completely new symbol, add it to the end.</a:t>
            </a:r>
            <a:endParaRPr/>
          </a:p>
          <a:p>
            <a:pPr indent="-317500" lvl="1" marL="914400" marR="0" rtl="0" algn="l">
              <a:lnSpc>
                <a:spcPct val="115000"/>
              </a:lnSpc>
              <a:spcBef>
                <a:spcPts val="0"/>
              </a:spcBef>
              <a:spcAft>
                <a:spcPts val="0"/>
              </a:spcAft>
              <a:buSzPts val="1400"/>
              <a:buChar char="○"/>
            </a:pPr>
            <a:r>
              <a:rPr lang="en"/>
              <a:t>To increase a symbol's frequency, repeatedly exchange it with the smallest item in the next bucket until the buckets are in sorted order again.</a:t>
            </a:r>
            <a:endParaRPr/>
          </a:p>
          <a:p>
            <a:pPr indent="-317500" lvl="0" marL="457200" marR="0" rtl="0" algn="l">
              <a:lnSpc>
                <a:spcPct val="115000"/>
              </a:lnSpc>
              <a:spcBef>
                <a:spcPts val="0"/>
              </a:spcBef>
              <a:spcAft>
                <a:spcPts val="0"/>
              </a:spcAft>
              <a:buSzPts val="1400"/>
              <a:buChar char="●"/>
            </a:pPr>
            <a:r>
              <a:rPr lang="en" sz="1400"/>
              <a:t>Time complexity: O(Nlog²N).</a:t>
            </a:r>
            <a:endParaRPr sz="14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7"/>
          <p:cNvSpPr txBox="1"/>
          <p:nvPr>
            <p:ph type="title"/>
          </p:nvPr>
        </p:nvSpPr>
        <p:spPr>
          <a:xfrm>
            <a:off x="-195775" y="1216875"/>
            <a:ext cx="49923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200"/>
              <a:t>Garden Variety Vampire</a:t>
            </a:r>
            <a:endParaRPr sz="3200"/>
          </a:p>
        </p:txBody>
      </p:sp>
      <p:sp>
        <p:nvSpPr>
          <p:cNvPr id="183" name="Google Shape;183;p27"/>
          <p:cNvSpPr txBox="1"/>
          <p:nvPr>
            <p:ph idx="1" type="subTitle"/>
          </p:nvPr>
        </p:nvSpPr>
        <p:spPr>
          <a:xfrm>
            <a:off x="265500" y="2779477"/>
            <a:ext cx="4045200" cy="155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t>3 </a:t>
            </a:r>
            <a:r>
              <a:rPr lang="en"/>
              <a:t>correct • solved at: </a:t>
            </a:r>
            <a:r>
              <a:rPr b="1" lang="en"/>
              <a:t>03</a:t>
            </a:r>
            <a:r>
              <a:rPr b="1" lang="en"/>
              <a:t>:17</a:t>
            </a:r>
            <a:r>
              <a:rPr lang="en"/>
              <a:t> by</a:t>
            </a:r>
            <a:endParaRPr/>
          </a:p>
          <a:p>
            <a:pPr indent="0" lvl="0" marL="0" rtl="0" algn="ctr">
              <a:spcBef>
                <a:spcPts val="0"/>
              </a:spcBef>
              <a:spcAft>
                <a:spcPts val="0"/>
              </a:spcAft>
              <a:buNone/>
            </a:pPr>
            <a:r>
              <a:rPr b="1" lang="en" sz="1400"/>
              <a:t>Triniceratops </a:t>
            </a:r>
            <a:r>
              <a:rPr lang="en" sz="1400"/>
              <a:t>(Cambridge)</a:t>
            </a:r>
            <a:endParaRPr sz="1400"/>
          </a:p>
          <a:p>
            <a:pPr indent="0" lvl="0" marL="0" rtl="0" algn="ctr">
              <a:spcBef>
                <a:spcPts val="0"/>
              </a:spcBef>
              <a:spcAft>
                <a:spcPts val="0"/>
              </a:spcAft>
              <a:buNone/>
            </a:pPr>
            <a:br>
              <a:rPr lang="en"/>
            </a:br>
            <a:r>
              <a:rPr lang="en"/>
              <a:t>Author: </a:t>
            </a:r>
            <a:r>
              <a:rPr b="1" lang="en"/>
              <a:t>Jim Grimmett</a:t>
            </a:r>
            <a:endParaRPr/>
          </a:p>
        </p:txBody>
      </p:sp>
      <p:sp>
        <p:nvSpPr>
          <p:cNvPr id="184" name="Google Shape;184;p27"/>
          <p:cNvSpPr txBox="1"/>
          <p:nvPr>
            <p:ph idx="2" type="body"/>
          </p:nvPr>
        </p:nvSpPr>
        <p:spPr>
          <a:xfrm>
            <a:off x="4939500" y="724200"/>
            <a:ext cx="3837000" cy="369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Overview</a:t>
            </a:r>
            <a:endParaRPr sz="1400"/>
          </a:p>
          <a:p>
            <a:pPr indent="-317500" lvl="0" marL="457200" rtl="0" algn="l">
              <a:spcBef>
                <a:spcPts val="800"/>
              </a:spcBef>
              <a:spcAft>
                <a:spcPts val="0"/>
              </a:spcAft>
              <a:buSzPts val="1400"/>
              <a:buChar char="●"/>
            </a:pPr>
            <a:r>
              <a:rPr lang="en" sz="1400"/>
              <a:t>A number of trees with different shadow sizes</a:t>
            </a:r>
            <a:endParaRPr sz="1400"/>
          </a:p>
          <a:p>
            <a:pPr indent="-317500" lvl="0" marL="457200" rtl="0" algn="l">
              <a:spcBef>
                <a:spcPts val="0"/>
              </a:spcBef>
              <a:spcAft>
                <a:spcPts val="0"/>
              </a:spcAft>
              <a:buSzPts val="1400"/>
              <a:buChar char="●"/>
            </a:pPr>
            <a:r>
              <a:rPr lang="en" sz="1400"/>
              <a:t>Three locations to make a shadow-covered path between.</a:t>
            </a:r>
            <a:endParaRPr sz="1400"/>
          </a:p>
          <a:p>
            <a:pPr indent="-317500" lvl="0" marL="457200" rtl="0" algn="l">
              <a:spcBef>
                <a:spcPts val="0"/>
              </a:spcBef>
              <a:spcAft>
                <a:spcPts val="0"/>
              </a:spcAft>
              <a:buSzPts val="1400"/>
              <a:buChar char="●"/>
            </a:pPr>
            <a:r>
              <a:rPr lang="en" sz="1400"/>
              <a:t>Calculate if it can be done and output possible or impossible.</a:t>
            </a:r>
            <a:endParaRPr sz="1400"/>
          </a:p>
          <a:p>
            <a:pPr indent="0" lvl="0" marL="457200" rtl="0" algn="l">
              <a:spcBef>
                <a:spcPts val="1600"/>
              </a:spcBef>
              <a:spcAft>
                <a:spcPts val="1600"/>
              </a:spcAft>
              <a:buNone/>
            </a:pPr>
            <a:r>
              <a:t/>
            </a:r>
            <a:endParaRPr sz="1400"/>
          </a:p>
        </p:txBody>
      </p:sp>
      <p:pic>
        <p:nvPicPr>
          <p:cNvPr id="185" name="Google Shape;185;p27"/>
          <p:cNvPicPr preferRelativeResize="0"/>
          <p:nvPr/>
        </p:nvPicPr>
        <p:blipFill>
          <a:blip r:embed="rId3">
            <a:alphaModFix/>
          </a:blip>
          <a:stretch>
            <a:fillRect/>
          </a:stretch>
        </p:blipFill>
        <p:spPr>
          <a:xfrm>
            <a:off x="932625" y="157145"/>
            <a:ext cx="2710950" cy="17696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8"/>
          <p:cNvSpPr txBox="1"/>
          <p:nvPr>
            <p:ph idx="4294967295" type="body"/>
          </p:nvPr>
        </p:nvSpPr>
        <p:spPr>
          <a:xfrm>
            <a:off x="311700" y="1769575"/>
            <a:ext cx="2513400" cy="3022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400"/>
              <a:t>Subset enumeration</a:t>
            </a:r>
            <a:endParaRPr sz="1400"/>
          </a:p>
          <a:p>
            <a:pPr indent="-317500" lvl="0" marL="457200" rtl="0" algn="l">
              <a:spcBef>
                <a:spcPts val="0"/>
              </a:spcBef>
              <a:spcAft>
                <a:spcPts val="0"/>
              </a:spcAft>
              <a:buSzPts val="1400"/>
              <a:buChar char="●"/>
            </a:pPr>
            <a:r>
              <a:rPr lang="en" sz="1400"/>
              <a:t>Steiner trees</a:t>
            </a:r>
            <a:endParaRPr sz="1400"/>
          </a:p>
          <a:p>
            <a:pPr indent="-317500" lvl="0" marL="457200" rtl="0" algn="l">
              <a:spcBef>
                <a:spcPts val="0"/>
              </a:spcBef>
              <a:spcAft>
                <a:spcPts val="0"/>
              </a:spcAft>
              <a:buSzPts val="1400"/>
              <a:buChar char="●"/>
            </a:pPr>
            <a:r>
              <a:rPr lang="en" sz="1400"/>
              <a:t>Geometry</a:t>
            </a:r>
            <a:endParaRPr sz="1400"/>
          </a:p>
          <a:p>
            <a:pPr indent="-317500" lvl="0" marL="457200" rtl="0" algn="l">
              <a:spcBef>
                <a:spcPts val="0"/>
              </a:spcBef>
              <a:spcAft>
                <a:spcPts val="0"/>
              </a:spcAft>
              <a:buSzPts val="1400"/>
              <a:buChar char="●"/>
            </a:pPr>
            <a:r>
              <a:rPr lang="en" sz="1400"/>
              <a:t>Power centres</a:t>
            </a:r>
            <a:endParaRPr sz="1400"/>
          </a:p>
        </p:txBody>
      </p:sp>
      <p:sp>
        <p:nvSpPr>
          <p:cNvPr id="191" name="Google Shape;191;p28"/>
          <p:cNvSpPr txBox="1"/>
          <p:nvPr>
            <p:ph idx="4294967295" type="title"/>
          </p:nvPr>
        </p:nvSpPr>
        <p:spPr>
          <a:xfrm>
            <a:off x="311700" y="391350"/>
            <a:ext cx="8520600" cy="62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dk1"/>
                </a:solidFill>
              </a:rPr>
              <a:t>Garden Variety Vampire</a:t>
            </a:r>
            <a:r>
              <a:rPr lang="en">
                <a:solidFill>
                  <a:schemeClr val="dk1"/>
                </a:solidFill>
              </a:rPr>
              <a:t> - Solution</a:t>
            </a:r>
            <a:endParaRPr>
              <a:solidFill>
                <a:schemeClr val="dk1"/>
              </a:solidFill>
            </a:endParaRPr>
          </a:p>
        </p:txBody>
      </p:sp>
      <p:sp>
        <p:nvSpPr>
          <p:cNvPr id="192" name="Google Shape;192;p28"/>
          <p:cNvSpPr txBox="1"/>
          <p:nvPr>
            <p:ph idx="4294967295" type="body"/>
          </p:nvPr>
        </p:nvSpPr>
        <p:spPr>
          <a:xfrm>
            <a:off x="311700" y="1152475"/>
            <a:ext cx="2408100" cy="589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2100"/>
              <a:t>Techniques</a:t>
            </a:r>
            <a:endParaRPr b="1" sz="2100"/>
          </a:p>
        </p:txBody>
      </p:sp>
      <p:sp>
        <p:nvSpPr>
          <p:cNvPr id="193" name="Google Shape;193;p28"/>
          <p:cNvSpPr txBox="1"/>
          <p:nvPr>
            <p:ph idx="4294967295" type="body"/>
          </p:nvPr>
        </p:nvSpPr>
        <p:spPr>
          <a:xfrm>
            <a:off x="2825075" y="1152475"/>
            <a:ext cx="6007200" cy="589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2100"/>
              <a:t>Algorithm</a:t>
            </a:r>
            <a:endParaRPr b="1" sz="2100"/>
          </a:p>
        </p:txBody>
      </p:sp>
      <p:sp>
        <p:nvSpPr>
          <p:cNvPr id="194" name="Google Shape;194;p28"/>
          <p:cNvSpPr txBox="1"/>
          <p:nvPr>
            <p:ph idx="4294967295" type="body"/>
          </p:nvPr>
        </p:nvSpPr>
        <p:spPr>
          <a:xfrm>
            <a:off x="2825077" y="1769575"/>
            <a:ext cx="5898300" cy="3022800"/>
          </a:xfrm>
          <a:prstGeom prst="rect">
            <a:avLst/>
          </a:prstGeom>
        </p:spPr>
        <p:txBody>
          <a:bodyPr anchorCtr="0" anchor="t" bIns="91425" lIns="91425" spcFirstLastPara="1" rIns="91425" wrap="square" tIns="91425">
            <a:noAutofit/>
          </a:bodyPr>
          <a:lstStyle/>
          <a:p>
            <a:pPr indent="-317500" lvl="0" marL="457200" marR="0" rtl="0" algn="l">
              <a:lnSpc>
                <a:spcPct val="115000"/>
              </a:lnSpc>
              <a:spcBef>
                <a:spcPts val="0"/>
              </a:spcBef>
              <a:spcAft>
                <a:spcPts val="0"/>
              </a:spcAft>
              <a:buSzPts val="1400"/>
              <a:buChar char="●"/>
            </a:pPr>
            <a:r>
              <a:rPr lang="en" sz="1400"/>
              <a:t>It's always best to put the biggest circle radius T in the middle.</a:t>
            </a:r>
            <a:endParaRPr sz="1400"/>
          </a:p>
          <a:p>
            <a:pPr indent="-317500" lvl="0" marL="457200" marR="0" rtl="0" algn="l">
              <a:lnSpc>
                <a:spcPct val="115000"/>
              </a:lnSpc>
              <a:spcBef>
                <a:spcPts val="0"/>
              </a:spcBef>
              <a:spcAft>
                <a:spcPts val="0"/>
              </a:spcAft>
              <a:buSzPts val="1400"/>
              <a:buChar char="●"/>
            </a:pPr>
            <a:r>
              <a:rPr lang="en" sz="1400"/>
              <a:t>We must find coordinates (x,y) for the middle, and a partition (A,B,C) of the other circles st.</a:t>
            </a:r>
            <a:endParaRPr sz="1400"/>
          </a:p>
          <a:p>
            <a:pPr indent="-317500" lvl="1" marL="914400" marR="0" rtl="0" algn="l">
              <a:lnSpc>
                <a:spcPct val="115000"/>
              </a:lnSpc>
              <a:spcBef>
                <a:spcPts val="0"/>
              </a:spcBef>
              <a:spcAft>
                <a:spcPts val="0"/>
              </a:spcAft>
              <a:buSzPts val="1400"/>
              <a:buChar char="○"/>
            </a:pPr>
            <a:r>
              <a:rPr lang="en"/>
              <a:t>2× sum(radii in A) + T &lt;= length((x,y) - v1)</a:t>
            </a:r>
            <a:endParaRPr/>
          </a:p>
          <a:p>
            <a:pPr indent="-317500" lvl="1" marL="914400" marR="0" rtl="0" algn="l">
              <a:lnSpc>
                <a:spcPct val="115000"/>
              </a:lnSpc>
              <a:spcBef>
                <a:spcPts val="0"/>
              </a:spcBef>
              <a:spcAft>
                <a:spcPts val="0"/>
              </a:spcAft>
              <a:buSzPts val="1400"/>
              <a:buChar char="○"/>
            </a:pPr>
            <a:r>
              <a:rPr lang="en"/>
              <a:t>2× sum(radii in B) + T &lt;= length((x,y) - v2)</a:t>
            </a:r>
            <a:endParaRPr/>
          </a:p>
          <a:p>
            <a:pPr indent="-317500" lvl="1" marL="914400" marR="0" rtl="0" algn="l">
              <a:lnSpc>
                <a:spcPct val="115000"/>
              </a:lnSpc>
              <a:spcBef>
                <a:spcPts val="0"/>
              </a:spcBef>
              <a:spcAft>
                <a:spcPts val="0"/>
              </a:spcAft>
              <a:buSzPts val="1400"/>
              <a:buChar char="○"/>
            </a:pPr>
            <a:r>
              <a:rPr lang="en"/>
              <a:t>2× sum(radii in C) + T &lt;= length((x,y) - v3)</a:t>
            </a:r>
            <a:endParaRPr/>
          </a:p>
          <a:p>
            <a:pPr indent="-317500" lvl="0" marL="457200" marR="0" rtl="0" algn="l">
              <a:lnSpc>
                <a:spcPct val="115000"/>
              </a:lnSpc>
              <a:spcBef>
                <a:spcPts val="0"/>
              </a:spcBef>
              <a:spcAft>
                <a:spcPts val="0"/>
              </a:spcAft>
              <a:buSzPts val="1400"/>
              <a:buChar char="●"/>
            </a:pPr>
            <a:r>
              <a:rPr lang="en" sz="1400"/>
              <a:t>If we know the partition we can check if (x,y) exists by finding one point at which the 3 circles intersect.</a:t>
            </a:r>
            <a:endParaRPr sz="1400"/>
          </a:p>
          <a:p>
            <a:pPr indent="-317500" lvl="1" marL="914400" marR="0" rtl="0" algn="l">
              <a:lnSpc>
                <a:spcPct val="115000"/>
              </a:lnSpc>
              <a:spcBef>
                <a:spcPts val="0"/>
              </a:spcBef>
              <a:spcAft>
                <a:spcPts val="0"/>
              </a:spcAft>
              <a:buSzPts val="1400"/>
              <a:buChar char="○"/>
            </a:pPr>
            <a:r>
              <a:rPr lang="en"/>
              <a:t>Ex. 1: find the power centre (always inside an intersection).</a:t>
            </a:r>
            <a:endParaRPr/>
          </a:p>
          <a:p>
            <a:pPr indent="-317500" lvl="1" marL="914400" marR="0" rtl="0" algn="l">
              <a:lnSpc>
                <a:spcPct val="115000"/>
              </a:lnSpc>
              <a:spcBef>
                <a:spcPts val="0"/>
              </a:spcBef>
              <a:spcAft>
                <a:spcPts val="0"/>
              </a:spcAft>
              <a:buSzPts val="1400"/>
              <a:buChar char="○"/>
            </a:pPr>
            <a:r>
              <a:rPr lang="en"/>
              <a:t>Ex. 2: take the mean of all pairwise intersection points.</a:t>
            </a:r>
            <a:endParaRPr/>
          </a:p>
          <a:p>
            <a:pPr indent="-317500" lvl="0" marL="457200" marR="0" rtl="0" algn="l">
              <a:lnSpc>
                <a:spcPct val="115000"/>
              </a:lnSpc>
              <a:spcBef>
                <a:spcPts val="0"/>
              </a:spcBef>
              <a:spcAft>
                <a:spcPts val="0"/>
              </a:spcAft>
              <a:buSzPts val="1400"/>
              <a:buChar char="●"/>
            </a:pPr>
            <a:r>
              <a:rPr lang="en" sz="1400"/>
              <a:t>The number of circles is small, so just try every partition</a:t>
            </a:r>
            <a:endParaRPr sz="1400"/>
          </a:p>
          <a:p>
            <a:pPr indent="-317500" lvl="0" marL="457200" marR="0" rtl="0" algn="l">
              <a:lnSpc>
                <a:spcPct val="115000"/>
              </a:lnSpc>
              <a:spcBef>
                <a:spcPts val="0"/>
              </a:spcBef>
              <a:spcAft>
                <a:spcPts val="0"/>
              </a:spcAft>
              <a:buSzPts val="1400"/>
              <a:buChar char="●"/>
            </a:pPr>
            <a:r>
              <a:rPr lang="en" sz="1400"/>
              <a:t>Complexity: O(3</a:t>
            </a:r>
            <a:r>
              <a:rPr baseline="30000" lang="en" sz="1400"/>
              <a:t>N</a:t>
            </a:r>
            <a:r>
              <a:rPr lang="en" sz="1400"/>
              <a:t>)</a:t>
            </a:r>
            <a:endParaRPr sz="14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9"/>
          <p:cNvSpPr txBox="1"/>
          <p:nvPr>
            <p:ph type="title"/>
          </p:nvPr>
        </p:nvSpPr>
        <p:spPr>
          <a:xfrm>
            <a:off x="-195775" y="1233175"/>
            <a:ext cx="49923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Hamster Ball</a:t>
            </a:r>
            <a:endParaRPr/>
          </a:p>
        </p:txBody>
      </p:sp>
      <p:sp>
        <p:nvSpPr>
          <p:cNvPr id="200" name="Google Shape;200;p29"/>
          <p:cNvSpPr txBox="1"/>
          <p:nvPr>
            <p:ph idx="1" type="subTitle"/>
          </p:nvPr>
        </p:nvSpPr>
        <p:spPr>
          <a:xfrm>
            <a:off x="265500" y="2779477"/>
            <a:ext cx="4045200" cy="155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t>132 </a:t>
            </a:r>
            <a:r>
              <a:rPr lang="en"/>
              <a:t>correct • solved at: </a:t>
            </a:r>
            <a:r>
              <a:rPr b="1" lang="en"/>
              <a:t>00</a:t>
            </a:r>
            <a:r>
              <a:rPr b="1" lang="en"/>
              <a:t>:19</a:t>
            </a:r>
            <a:r>
              <a:rPr lang="en"/>
              <a:t> by</a:t>
            </a:r>
            <a:endParaRPr/>
          </a:p>
          <a:p>
            <a:pPr indent="0" lvl="0" marL="0" rtl="0" algn="ctr">
              <a:spcBef>
                <a:spcPts val="0"/>
              </a:spcBef>
              <a:spcAft>
                <a:spcPts val="0"/>
              </a:spcAft>
              <a:buNone/>
            </a:pPr>
            <a:r>
              <a:rPr b="1" lang="en" sz="1400"/>
              <a:t>Treenity </a:t>
            </a:r>
            <a:r>
              <a:rPr lang="en" sz="1400"/>
              <a:t>(Cambridge)</a:t>
            </a:r>
            <a:endParaRPr sz="1400"/>
          </a:p>
          <a:p>
            <a:pPr indent="0" lvl="0" marL="0" rtl="0" algn="ctr">
              <a:spcBef>
                <a:spcPts val="0"/>
              </a:spcBef>
              <a:spcAft>
                <a:spcPts val="0"/>
              </a:spcAft>
              <a:buNone/>
            </a:pPr>
            <a:br>
              <a:rPr lang="en"/>
            </a:br>
            <a:r>
              <a:rPr lang="en"/>
              <a:t>Author: </a:t>
            </a:r>
            <a:r>
              <a:rPr b="1" lang="en"/>
              <a:t>Jim Grimmett</a:t>
            </a:r>
            <a:endParaRPr/>
          </a:p>
        </p:txBody>
      </p:sp>
      <p:sp>
        <p:nvSpPr>
          <p:cNvPr id="201" name="Google Shape;201;p29"/>
          <p:cNvSpPr txBox="1"/>
          <p:nvPr>
            <p:ph idx="2" type="body"/>
          </p:nvPr>
        </p:nvSpPr>
        <p:spPr>
          <a:xfrm>
            <a:off x="4939500" y="724200"/>
            <a:ext cx="3837000" cy="369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Overview</a:t>
            </a:r>
            <a:endParaRPr sz="1400"/>
          </a:p>
          <a:p>
            <a:pPr indent="-317500" lvl="0" marL="457200" rtl="0" algn="l">
              <a:spcBef>
                <a:spcPts val="800"/>
              </a:spcBef>
              <a:spcAft>
                <a:spcPts val="0"/>
              </a:spcAft>
              <a:buSzPts val="1400"/>
              <a:buChar char="●"/>
            </a:pPr>
            <a:r>
              <a:rPr lang="en" sz="1400"/>
              <a:t>A large number of hamster balls of varying sizes</a:t>
            </a:r>
            <a:endParaRPr sz="1400"/>
          </a:p>
          <a:p>
            <a:pPr indent="-317500" lvl="0" marL="457200" rtl="0" algn="l">
              <a:spcBef>
                <a:spcPts val="0"/>
              </a:spcBef>
              <a:spcAft>
                <a:spcPts val="0"/>
              </a:spcAft>
              <a:buSzPts val="1400"/>
              <a:buChar char="●"/>
            </a:pPr>
            <a:r>
              <a:rPr lang="en" sz="1400"/>
              <a:t>An amount of tape</a:t>
            </a:r>
            <a:endParaRPr sz="1400"/>
          </a:p>
          <a:p>
            <a:pPr indent="-317500" lvl="0" marL="457200" rtl="0" algn="l">
              <a:spcBef>
                <a:spcPts val="0"/>
              </a:spcBef>
              <a:spcAft>
                <a:spcPts val="0"/>
              </a:spcAft>
              <a:buSzPts val="1400"/>
              <a:buChar char="●"/>
            </a:pPr>
            <a:r>
              <a:rPr lang="en" sz="1400"/>
              <a:t>Calculate the largest number of hamster balls than can be sealed shut with the tape.</a:t>
            </a:r>
            <a:endParaRPr sz="1400"/>
          </a:p>
        </p:txBody>
      </p:sp>
      <p:pic>
        <p:nvPicPr>
          <p:cNvPr id="202" name="Google Shape;202;p29"/>
          <p:cNvPicPr preferRelativeResize="0"/>
          <p:nvPr/>
        </p:nvPicPr>
        <p:blipFill>
          <a:blip r:embed="rId3">
            <a:alphaModFix/>
          </a:blip>
          <a:stretch>
            <a:fillRect/>
          </a:stretch>
        </p:blipFill>
        <p:spPr>
          <a:xfrm>
            <a:off x="830363" y="170417"/>
            <a:ext cx="2915474" cy="17310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0"/>
          <p:cNvSpPr txBox="1"/>
          <p:nvPr>
            <p:ph idx="4294967295" type="body"/>
          </p:nvPr>
        </p:nvSpPr>
        <p:spPr>
          <a:xfrm>
            <a:off x="311700" y="1769575"/>
            <a:ext cx="2513400" cy="3022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400"/>
              <a:t>Sorting</a:t>
            </a:r>
            <a:endParaRPr sz="1400"/>
          </a:p>
          <a:p>
            <a:pPr indent="-317500" lvl="0" marL="457200" rtl="0" algn="l">
              <a:spcBef>
                <a:spcPts val="0"/>
              </a:spcBef>
              <a:spcAft>
                <a:spcPts val="0"/>
              </a:spcAft>
              <a:buSzPts val="1400"/>
              <a:buChar char="●"/>
            </a:pPr>
            <a:r>
              <a:rPr lang="en" sz="1400"/>
              <a:t>Greedy Algorithm	</a:t>
            </a:r>
            <a:endParaRPr sz="1400"/>
          </a:p>
        </p:txBody>
      </p:sp>
      <p:sp>
        <p:nvSpPr>
          <p:cNvPr id="208" name="Google Shape;208;p30"/>
          <p:cNvSpPr txBox="1"/>
          <p:nvPr>
            <p:ph idx="4294967295" type="title"/>
          </p:nvPr>
        </p:nvSpPr>
        <p:spPr>
          <a:xfrm>
            <a:off x="311700" y="391350"/>
            <a:ext cx="8520600" cy="62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dk1"/>
                </a:solidFill>
              </a:rPr>
              <a:t>Hamster Ball</a:t>
            </a:r>
            <a:r>
              <a:rPr lang="en">
                <a:solidFill>
                  <a:schemeClr val="dk1"/>
                </a:solidFill>
              </a:rPr>
              <a:t> - Solution</a:t>
            </a:r>
            <a:endParaRPr>
              <a:solidFill>
                <a:schemeClr val="dk1"/>
              </a:solidFill>
            </a:endParaRPr>
          </a:p>
        </p:txBody>
      </p:sp>
      <p:sp>
        <p:nvSpPr>
          <p:cNvPr id="209" name="Google Shape;209;p30"/>
          <p:cNvSpPr txBox="1"/>
          <p:nvPr>
            <p:ph idx="4294967295" type="body"/>
          </p:nvPr>
        </p:nvSpPr>
        <p:spPr>
          <a:xfrm>
            <a:off x="311700" y="1152475"/>
            <a:ext cx="2408100" cy="589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2100"/>
              <a:t>Techniques</a:t>
            </a:r>
            <a:endParaRPr b="1" sz="2100"/>
          </a:p>
        </p:txBody>
      </p:sp>
      <p:sp>
        <p:nvSpPr>
          <p:cNvPr id="210" name="Google Shape;210;p30"/>
          <p:cNvSpPr txBox="1"/>
          <p:nvPr>
            <p:ph idx="4294967295" type="body"/>
          </p:nvPr>
        </p:nvSpPr>
        <p:spPr>
          <a:xfrm>
            <a:off x="2825075" y="1152475"/>
            <a:ext cx="6007200" cy="589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2100"/>
              <a:t>Algorithm</a:t>
            </a:r>
            <a:endParaRPr b="1" sz="2100"/>
          </a:p>
        </p:txBody>
      </p:sp>
      <p:sp>
        <p:nvSpPr>
          <p:cNvPr id="211" name="Google Shape;211;p30"/>
          <p:cNvSpPr txBox="1"/>
          <p:nvPr>
            <p:ph idx="4294967295" type="body"/>
          </p:nvPr>
        </p:nvSpPr>
        <p:spPr>
          <a:xfrm>
            <a:off x="2825077" y="1769575"/>
            <a:ext cx="5898300" cy="3022800"/>
          </a:xfrm>
          <a:prstGeom prst="rect">
            <a:avLst/>
          </a:prstGeom>
        </p:spPr>
        <p:txBody>
          <a:bodyPr anchorCtr="0" anchor="t" bIns="91425" lIns="91425" spcFirstLastPara="1" rIns="91425" wrap="square" tIns="91425">
            <a:noAutofit/>
          </a:bodyPr>
          <a:lstStyle/>
          <a:p>
            <a:pPr indent="-317500" lvl="0" marL="457200" marR="0" rtl="0" algn="l">
              <a:lnSpc>
                <a:spcPct val="115000"/>
              </a:lnSpc>
              <a:spcBef>
                <a:spcPts val="0"/>
              </a:spcBef>
              <a:spcAft>
                <a:spcPts val="0"/>
              </a:spcAft>
              <a:buSzPts val="1400"/>
              <a:buChar char="●"/>
            </a:pPr>
            <a:r>
              <a:rPr lang="en" sz="1400"/>
              <a:t>Divide the length of the tape by Pi, then we can use the hamster ball diameter easily.</a:t>
            </a:r>
            <a:endParaRPr sz="1400"/>
          </a:p>
          <a:p>
            <a:pPr indent="-317500" lvl="0" marL="457200" marR="0" rtl="0" algn="l">
              <a:lnSpc>
                <a:spcPct val="115000"/>
              </a:lnSpc>
              <a:spcBef>
                <a:spcPts val="0"/>
              </a:spcBef>
              <a:spcAft>
                <a:spcPts val="0"/>
              </a:spcAft>
              <a:buSzPts val="1400"/>
              <a:buChar char="●"/>
            </a:pPr>
            <a:r>
              <a:rPr lang="en" sz="1400"/>
              <a:t>Sort the ball sizes smallest first, keeping track of how many of each.</a:t>
            </a:r>
            <a:endParaRPr sz="1400"/>
          </a:p>
          <a:p>
            <a:pPr indent="-317500" lvl="0" marL="457200" marR="0" rtl="0" algn="l">
              <a:lnSpc>
                <a:spcPct val="115000"/>
              </a:lnSpc>
              <a:spcBef>
                <a:spcPts val="0"/>
              </a:spcBef>
              <a:spcAft>
                <a:spcPts val="0"/>
              </a:spcAft>
              <a:buSzPts val="1400"/>
              <a:buChar char="●"/>
            </a:pPr>
            <a:r>
              <a:rPr lang="en" sz="1400"/>
              <a:t>Starting with the smallest ball size, greedily take away as many balls as we can from the tape until there isn’t enough tape left for the next ball or we run out of balls that size, then look at the next size up.</a:t>
            </a:r>
            <a:endParaRPr sz="14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1"/>
          <p:cNvSpPr txBox="1"/>
          <p:nvPr>
            <p:ph type="title"/>
          </p:nvPr>
        </p:nvSpPr>
        <p:spPr>
          <a:xfrm>
            <a:off x="-195775" y="1233175"/>
            <a:ext cx="49923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600"/>
              <a:t>Internet Upload</a:t>
            </a:r>
            <a:endParaRPr sz="3600"/>
          </a:p>
        </p:txBody>
      </p:sp>
      <p:sp>
        <p:nvSpPr>
          <p:cNvPr id="217" name="Google Shape;217;p31"/>
          <p:cNvSpPr txBox="1"/>
          <p:nvPr>
            <p:ph idx="1" type="subTitle"/>
          </p:nvPr>
        </p:nvSpPr>
        <p:spPr>
          <a:xfrm>
            <a:off x="265500" y="2779477"/>
            <a:ext cx="4045200" cy="155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t>3 </a:t>
            </a:r>
            <a:r>
              <a:rPr lang="en"/>
              <a:t>correct • </a:t>
            </a:r>
            <a:r>
              <a:rPr lang="en"/>
              <a:t>solved at: </a:t>
            </a:r>
            <a:r>
              <a:rPr b="1" lang="en"/>
              <a:t>02:18</a:t>
            </a:r>
            <a:r>
              <a:rPr lang="en"/>
              <a:t> by</a:t>
            </a:r>
            <a:endParaRPr/>
          </a:p>
          <a:p>
            <a:pPr indent="0" lvl="0" marL="0" rtl="0" algn="ctr">
              <a:spcBef>
                <a:spcPts val="0"/>
              </a:spcBef>
              <a:spcAft>
                <a:spcPts val="0"/>
              </a:spcAft>
              <a:buNone/>
            </a:pPr>
            <a:r>
              <a:rPr b="1" lang="en" sz="1400"/>
              <a:t>Spaghetti Coders </a:t>
            </a:r>
            <a:r>
              <a:rPr lang="en" sz="1400"/>
              <a:t>(Cambridge)</a:t>
            </a:r>
            <a:endParaRPr/>
          </a:p>
          <a:p>
            <a:pPr indent="0" lvl="0" marL="0" rtl="0" algn="ctr">
              <a:spcBef>
                <a:spcPts val="0"/>
              </a:spcBef>
              <a:spcAft>
                <a:spcPts val="0"/>
              </a:spcAft>
              <a:buNone/>
            </a:pPr>
            <a:br>
              <a:rPr lang="en"/>
            </a:br>
            <a:r>
              <a:rPr lang="en"/>
              <a:t>Author: </a:t>
            </a:r>
            <a:r>
              <a:rPr b="1" lang="en"/>
              <a:t>Jim Grimmett</a:t>
            </a:r>
            <a:endParaRPr/>
          </a:p>
        </p:txBody>
      </p:sp>
      <p:sp>
        <p:nvSpPr>
          <p:cNvPr id="218" name="Google Shape;218;p31"/>
          <p:cNvSpPr txBox="1"/>
          <p:nvPr>
            <p:ph idx="2" type="body"/>
          </p:nvPr>
        </p:nvSpPr>
        <p:spPr>
          <a:xfrm>
            <a:off x="4939500" y="724200"/>
            <a:ext cx="3837000" cy="369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Overview</a:t>
            </a:r>
            <a:endParaRPr sz="1400"/>
          </a:p>
          <a:p>
            <a:pPr indent="-317500" lvl="0" marL="457200" rtl="0" algn="l">
              <a:spcBef>
                <a:spcPts val="800"/>
              </a:spcBef>
              <a:spcAft>
                <a:spcPts val="0"/>
              </a:spcAft>
              <a:buSzPts val="1400"/>
              <a:buChar char="●"/>
            </a:pPr>
            <a:r>
              <a:rPr lang="en" sz="1400"/>
              <a:t>We have an amount of data we need to upload.</a:t>
            </a:r>
            <a:endParaRPr sz="1400"/>
          </a:p>
          <a:p>
            <a:pPr indent="-317500" lvl="0" marL="457200" rtl="0" algn="l">
              <a:spcBef>
                <a:spcPts val="0"/>
              </a:spcBef>
              <a:spcAft>
                <a:spcPts val="0"/>
              </a:spcAft>
              <a:buSzPts val="1400"/>
              <a:buChar char="●"/>
            </a:pPr>
            <a:r>
              <a:rPr lang="en" sz="1400"/>
              <a:t>We have a list of coffee shops, their upload speeds and when they are open.</a:t>
            </a:r>
            <a:endParaRPr sz="1400"/>
          </a:p>
          <a:p>
            <a:pPr indent="-317500" lvl="0" marL="457200" rtl="0" algn="l">
              <a:spcBef>
                <a:spcPts val="0"/>
              </a:spcBef>
              <a:spcAft>
                <a:spcPts val="0"/>
              </a:spcAft>
              <a:buSzPts val="1400"/>
              <a:buChar char="●"/>
            </a:pPr>
            <a:r>
              <a:rPr lang="en" sz="1400"/>
              <a:t>Taking into account time unused when travelling between shops, work out the smallest time you could upload all of the data.</a:t>
            </a:r>
            <a:endParaRPr sz="1400"/>
          </a:p>
        </p:txBody>
      </p:sp>
      <p:pic>
        <p:nvPicPr>
          <p:cNvPr id="219" name="Google Shape;219;p31"/>
          <p:cNvPicPr preferRelativeResize="0"/>
          <p:nvPr/>
        </p:nvPicPr>
        <p:blipFill>
          <a:blip r:embed="rId3">
            <a:alphaModFix/>
          </a:blip>
          <a:stretch>
            <a:fillRect/>
          </a:stretch>
        </p:blipFill>
        <p:spPr>
          <a:xfrm>
            <a:off x="1528749" y="159025"/>
            <a:ext cx="1518700" cy="19470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4"/>
          <p:cNvSpPr txBox="1"/>
          <p:nvPr>
            <p:ph type="title"/>
          </p:nvPr>
        </p:nvSpPr>
        <p:spPr>
          <a:xfrm>
            <a:off x="460950" y="2065350"/>
            <a:ext cx="8222100" cy="1012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Problem Solutions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2"/>
          <p:cNvSpPr txBox="1"/>
          <p:nvPr>
            <p:ph idx="4294967295" type="body"/>
          </p:nvPr>
        </p:nvSpPr>
        <p:spPr>
          <a:xfrm>
            <a:off x="311700" y="1769575"/>
            <a:ext cx="2513400" cy="3022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400"/>
              <a:t>Shortest Path</a:t>
            </a:r>
            <a:endParaRPr sz="1400"/>
          </a:p>
          <a:p>
            <a:pPr indent="-317500" lvl="0" marL="457200" rtl="0" algn="l">
              <a:spcBef>
                <a:spcPts val="0"/>
              </a:spcBef>
              <a:spcAft>
                <a:spcPts val="0"/>
              </a:spcAft>
              <a:buSzPts val="1400"/>
              <a:buChar char="●"/>
            </a:pPr>
            <a:r>
              <a:rPr lang="en" sz="1400"/>
              <a:t>Line segments</a:t>
            </a:r>
            <a:endParaRPr sz="1400"/>
          </a:p>
        </p:txBody>
      </p:sp>
      <p:sp>
        <p:nvSpPr>
          <p:cNvPr id="225" name="Google Shape;225;p32"/>
          <p:cNvSpPr txBox="1"/>
          <p:nvPr>
            <p:ph idx="4294967295" type="title"/>
          </p:nvPr>
        </p:nvSpPr>
        <p:spPr>
          <a:xfrm>
            <a:off x="311700" y="391350"/>
            <a:ext cx="8520600" cy="62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dk1"/>
                </a:solidFill>
              </a:rPr>
              <a:t>Internet Upload</a:t>
            </a:r>
            <a:r>
              <a:rPr lang="en">
                <a:solidFill>
                  <a:schemeClr val="dk1"/>
                </a:solidFill>
              </a:rPr>
              <a:t> - Solution</a:t>
            </a:r>
            <a:endParaRPr>
              <a:solidFill>
                <a:schemeClr val="dk1"/>
              </a:solidFill>
            </a:endParaRPr>
          </a:p>
        </p:txBody>
      </p:sp>
      <p:sp>
        <p:nvSpPr>
          <p:cNvPr id="226" name="Google Shape;226;p32"/>
          <p:cNvSpPr txBox="1"/>
          <p:nvPr>
            <p:ph idx="4294967295" type="body"/>
          </p:nvPr>
        </p:nvSpPr>
        <p:spPr>
          <a:xfrm>
            <a:off x="311700" y="1152475"/>
            <a:ext cx="2408100" cy="589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2100"/>
              <a:t>Techniques</a:t>
            </a:r>
            <a:endParaRPr b="1" sz="2100"/>
          </a:p>
        </p:txBody>
      </p:sp>
      <p:sp>
        <p:nvSpPr>
          <p:cNvPr id="227" name="Google Shape;227;p32"/>
          <p:cNvSpPr txBox="1"/>
          <p:nvPr>
            <p:ph idx="4294967295" type="body"/>
          </p:nvPr>
        </p:nvSpPr>
        <p:spPr>
          <a:xfrm>
            <a:off x="2825075" y="1152475"/>
            <a:ext cx="6007200" cy="589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2100"/>
              <a:t>Algorithm</a:t>
            </a:r>
            <a:endParaRPr b="1" sz="2100"/>
          </a:p>
        </p:txBody>
      </p:sp>
      <p:sp>
        <p:nvSpPr>
          <p:cNvPr id="228" name="Google Shape;228;p32"/>
          <p:cNvSpPr txBox="1"/>
          <p:nvPr>
            <p:ph idx="4294967295" type="body"/>
          </p:nvPr>
        </p:nvSpPr>
        <p:spPr>
          <a:xfrm>
            <a:off x="2825077" y="1769575"/>
            <a:ext cx="5898300" cy="3022800"/>
          </a:xfrm>
          <a:prstGeom prst="rect">
            <a:avLst/>
          </a:prstGeom>
        </p:spPr>
        <p:txBody>
          <a:bodyPr anchorCtr="0" anchor="t" bIns="91425" lIns="91425" spcFirstLastPara="1" rIns="91425" wrap="square" tIns="91425">
            <a:noAutofit/>
          </a:bodyPr>
          <a:lstStyle/>
          <a:p>
            <a:pPr indent="-317500" lvl="0" marL="457200" marR="0" rtl="0" algn="l">
              <a:lnSpc>
                <a:spcPct val="115000"/>
              </a:lnSpc>
              <a:spcBef>
                <a:spcPts val="0"/>
              </a:spcBef>
              <a:spcAft>
                <a:spcPts val="0"/>
              </a:spcAft>
              <a:buSzPts val="1400"/>
              <a:buChar char="●"/>
            </a:pPr>
            <a:r>
              <a:rPr lang="en" sz="1400"/>
              <a:t>If we go to a shop, we will either go there until it closes </a:t>
            </a:r>
            <a:r>
              <a:rPr b="1" lang="en" sz="1400"/>
              <a:t>or </a:t>
            </a:r>
            <a:r>
              <a:rPr lang="en" sz="1400"/>
              <a:t>leave at exactly the right time to arrive as a better shop opens.</a:t>
            </a:r>
            <a:endParaRPr sz="1400"/>
          </a:p>
          <a:p>
            <a:pPr indent="-317500" lvl="0" marL="457200" marR="0" rtl="0" algn="l">
              <a:lnSpc>
                <a:spcPct val="115000"/>
              </a:lnSpc>
              <a:spcBef>
                <a:spcPts val="0"/>
              </a:spcBef>
              <a:spcAft>
                <a:spcPts val="0"/>
              </a:spcAft>
              <a:buSzPts val="1400"/>
              <a:buChar char="●"/>
            </a:pPr>
            <a:r>
              <a:rPr lang="en" sz="1400"/>
              <a:t>Build a graph of potential moves between shops and assign each edge a pair of start and end times.</a:t>
            </a:r>
            <a:endParaRPr sz="1400"/>
          </a:p>
          <a:p>
            <a:pPr indent="-317500" lvl="0" marL="457200" marR="0" rtl="0" algn="l">
              <a:lnSpc>
                <a:spcPct val="115000"/>
              </a:lnSpc>
              <a:spcBef>
                <a:spcPts val="0"/>
              </a:spcBef>
              <a:spcAft>
                <a:spcPts val="0"/>
              </a:spcAft>
              <a:buSzPts val="1400"/>
              <a:buChar char="●"/>
            </a:pPr>
            <a:r>
              <a:rPr lang="en" sz="1400"/>
              <a:t>Divide each shop into several "mini-shops" across edge start/end boundaries and introduce edges between segments.</a:t>
            </a:r>
            <a:endParaRPr sz="1400"/>
          </a:p>
          <a:p>
            <a:pPr indent="-317500" lvl="0" marL="457200" rtl="0" algn="l">
              <a:spcBef>
                <a:spcPts val="0"/>
              </a:spcBef>
              <a:spcAft>
                <a:spcPts val="0"/>
              </a:spcAft>
              <a:buSzPts val="1400"/>
              <a:buChar char="●"/>
            </a:pPr>
            <a:r>
              <a:rPr lang="en" sz="1400"/>
              <a:t>Iterate over the subdivided shops in increasing order of opening time, processing all incoming edges at once.</a:t>
            </a:r>
            <a:endParaRPr sz="1400"/>
          </a:p>
          <a:p>
            <a:pPr indent="-317500" lvl="1" marL="914400" rtl="0" algn="l">
              <a:spcBef>
                <a:spcPts val="0"/>
              </a:spcBef>
              <a:spcAft>
                <a:spcPts val="0"/>
              </a:spcAft>
              <a:buSzPts val="1400"/>
              <a:buChar char="○"/>
            </a:pPr>
            <a:r>
              <a:rPr lang="en"/>
              <a:t>Pick the incoming edge that gives the most data.</a:t>
            </a:r>
            <a:endParaRPr/>
          </a:p>
          <a:p>
            <a:pPr indent="-317500" lvl="1" marL="914400" rtl="0" algn="l">
              <a:spcBef>
                <a:spcPts val="0"/>
              </a:spcBef>
              <a:spcAft>
                <a:spcPts val="0"/>
              </a:spcAft>
              <a:buSzPts val="1400"/>
              <a:buChar char="○"/>
            </a:pPr>
            <a:r>
              <a:rPr lang="en"/>
              <a:t>Update the score for the shop.</a:t>
            </a:r>
            <a:endParaRPr/>
          </a:p>
          <a:p>
            <a:pPr indent="-317500" lvl="1" marL="914400" marR="0" rtl="0" algn="l">
              <a:lnSpc>
                <a:spcPct val="115000"/>
              </a:lnSpc>
              <a:spcBef>
                <a:spcPts val="0"/>
              </a:spcBef>
              <a:spcAft>
                <a:spcPts val="0"/>
              </a:spcAft>
              <a:buSzPts val="1400"/>
              <a:buChar char="○"/>
            </a:pPr>
            <a:r>
              <a:rPr lang="en"/>
              <a:t>Th</a:t>
            </a:r>
            <a:r>
              <a:rPr lang="en" sz="1400"/>
              <a:t>e optimal answer may be half-way through a </a:t>
            </a:r>
            <a:r>
              <a:rPr lang="en"/>
              <a:t>visit</a:t>
            </a:r>
            <a:r>
              <a:rPr lang="en" sz="1400"/>
              <a:t>.</a:t>
            </a:r>
            <a:endParaRPr sz="1400"/>
          </a:p>
          <a:p>
            <a:pPr indent="-317500" lvl="0" marL="457200" marR="0" rtl="0" algn="l">
              <a:lnSpc>
                <a:spcPct val="115000"/>
              </a:lnSpc>
              <a:spcBef>
                <a:spcPts val="0"/>
              </a:spcBef>
              <a:spcAft>
                <a:spcPts val="0"/>
              </a:spcAft>
              <a:buSzPts val="1400"/>
              <a:buChar char="●"/>
            </a:pPr>
            <a:r>
              <a:rPr lang="en" sz="1400"/>
              <a:t>Time complexity: O(N²logN)</a:t>
            </a:r>
            <a:endParaRPr sz="14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3"/>
          <p:cNvSpPr txBox="1"/>
          <p:nvPr>
            <p:ph type="title"/>
          </p:nvPr>
        </p:nvSpPr>
        <p:spPr>
          <a:xfrm>
            <a:off x="-195775" y="1233175"/>
            <a:ext cx="49923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Jackpot</a:t>
            </a:r>
            <a:endParaRPr/>
          </a:p>
        </p:txBody>
      </p:sp>
      <p:sp>
        <p:nvSpPr>
          <p:cNvPr id="234" name="Google Shape;234;p33"/>
          <p:cNvSpPr txBox="1"/>
          <p:nvPr>
            <p:ph idx="1" type="subTitle"/>
          </p:nvPr>
        </p:nvSpPr>
        <p:spPr>
          <a:xfrm>
            <a:off x="265500" y="2779477"/>
            <a:ext cx="4045200" cy="155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t>50 </a:t>
            </a:r>
            <a:r>
              <a:rPr lang="en"/>
              <a:t>correct • solved at: </a:t>
            </a:r>
            <a:r>
              <a:rPr b="1" lang="en"/>
              <a:t>00:47</a:t>
            </a:r>
            <a:r>
              <a:rPr lang="en"/>
              <a:t> by</a:t>
            </a:r>
            <a:endParaRPr/>
          </a:p>
          <a:p>
            <a:pPr indent="0" lvl="0" marL="0" rtl="0" algn="ctr">
              <a:spcBef>
                <a:spcPts val="0"/>
              </a:spcBef>
              <a:spcAft>
                <a:spcPts val="0"/>
              </a:spcAft>
              <a:buNone/>
            </a:pPr>
            <a:r>
              <a:rPr b="1" lang="en" sz="1400"/>
              <a:t>Me[♠]talci </a:t>
            </a:r>
            <a:r>
              <a:rPr lang="en" sz="1400"/>
              <a:t>(Cambridge)</a:t>
            </a:r>
            <a:endParaRPr sz="1400"/>
          </a:p>
          <a:p>
            <a:pPr indent="0" lvl="0" marL="0" rtl="0" algn="ctr">
              <a:spcBef>
                <a:spcPts val="0"/>
              </a:spcBef>
              <a:spcAft>
                <a:spcPts val="0"/>
              </a:spcAft>
              <a:buNone/>
            </a:pPr>
            <a:br>
              <a:rPr lang="en"/>
            </a:br>
            <a:r>
              <a:rPr lang="en"/>
              <a:t>Author: </a:t>
            </a:r>
            <a:r>
              <a:rPr b="1" lang="en"/>
              <a:t>Jim Grimmett</a:t>
            </a:r>
            <a:endParaRPr/>
          </a:p>
        </p:txBody>
      </p:sp>
      <p:sp>
        <p:nvSpPr>
          <p:cNvPr id="235" name="Google Shape;235;p33"/>
          <p:cNvSpPr txBox="1"/>
          <p:nvPr>
            <p:ph idx="2" type="body"/>
          </p:nvPr>
        </p:nvSpPr>
        <p:spPr>
          <a:xfrm>
            <a:off x="4939500" y="724200"/>
            <a:ext cx="3837000" cy="369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Overview</a:t>
            </a:r>
            <a:endParaRPr sz="1400"/>
          </a:p>
          <a:p>
            <a:pPr indent="-317500" lvl="0" marL="457200" rtl="0" algn="l">
              <a:spcBef>
                <a:spcPts val="800"/>
              </a:spcBef>
              <a:spcAft>
                <a:spcPts val="0"/>
              </a:spcAft>
              <a:buSzPts val="1400"/>
              <a:buChar char="●"/>
            </a:pPr>
            <a:r>
              <a:rPr lang="en" sz="1400"/>
              <a:t>A number of closed doors, behind one of which is a prize.</a:t>
            </a:r>
            <a:br>
              <a:rPr lang="en" sz="1400"/>
            </a:br>
            <a:endParaRPr sz="1400"/>
          </a:p>
          <a:p>
            <a:pPr indent="-317500" lvl="0" marL="457200" rtl="0" algn="l">
              <a:spcBef>
                <a:spcPts val="0"/>
              </a:spcBef>
              <a:spcAft>
                <a:spcPts val="0"/>
              </a:spcAft>
              <a:buSzPts val="1400"/>
              <a:buChar char="●"/>
            </a:pPr>
            <a:r>
              <a:rPr lang="en" sz="1400"/>
              <a:t>The prize decreases as doors are opened until the participant decides to try and pick the winning door.</a:t>
            </a:r>
            <a:br>
              <a:rPr lang="en" sz="1400"/>
            </a:br>
            <a:endParaRPr sz="1400"/>
          </a:p>
          <a:p>
            <a:pPr indent="-317500" lvl="0" marL="457200" rtl="0" algn="l">
              <a:spcBef>
                <a:spcPts val="0"/>
              </a:spcBef>
              <a:spcAft>
                <a:spcPts val="0"/>
              </a:spcAft>
              <a:buSzPts val="1400"/>
              <a:buChar char="●"/>
            </a:pPr>
            <a:r>
              <a:rPr lang="en" sz="1400"/>
              <a:t>Expected payout is Remaining Prize Fund * probability of opening the correct door.</a:t>
            </a:r>
            <a:endParaRPr sz="1400"/>
          </a:p>
          <a:p>
            <a:pPr indent="-317500" lvl="0" marL="457200" rtl="0" algn="l">
              <a:spcBef>
                <a:spcPts val="0"/>
              </a:spcBef>
              <a:spcAft>
                <a:spcPts val="0"/>
              </a:spcAft>
              <a:buSzPts val="1400"/>
              <a:buChar char="●"/>
            </a:pPr>
            <a:r>
              <a:rPr lang="en" sz="1400"/>
              <a:t>Maximise the Expected Payout.	</a:t>
            </a:r>
            <a:endParaRPr sz="1400"/>
          </a:p>
        </p:txBody>
      </p:sp>
      <p:pic>
        <p:nvPicPr>
          <p:cNvPr id="236" name="Google Shape;236;p33"/>
          <p:cNvPicPr preferRelativeResize="0"/>
          <p:nvPr/>
        </p:nvPicPr>
        <p:blipFill>
          <a:blip r:embed="rId3">
            <a:alphaModFix/>
          </a:blip>
          <a:stretch>
            <a:fillRect/>
          </a:stretch>
        </p:blipFill>
        <p:spPr>
          <a:xfrm>
            <a:off x="958400" y="85717"/>
            <a:ext cx="2659400" cy="20173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4"/>
          <p:cNvSpPr txBox="1"/>
          <p:nvPr>
            <p:ph idx="4294967295" type="body"/>
          </p:nvPr>
        </p:nvSpPr>
        <p:spPr>
          <a:xfrm>
            <a:off x="311700" y="1769575"/>
            <a:ext cx="2513400" cy="3022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400"/>
              <a:t>Convex functions</a:t>
            </a:r>
            <a:endParaRPr sz="1400"/>
          </a:p>
          <a:p>
            <a:pPr indent="-317500" lvl="0" marL="457200" rtl="0" algn="l">
              <a:spcBef>
                <a:spcPts val="0"/>
              </a:spcBef>
              <a:spcAft>
                <a:spcPts val="0"/>
              </a:spcAft>
              <a:buSzPts val="1400"/>
              <a:buChar char="●"/>
            </a:pPr>
            <a:r>
              <a:rPr lang="en" sz="1400"/>
              <a:t>Ternary search</a:t>
            </a:r>
            <a:endParaRPr sz="1400"/>
          </a:p>
          <a:p>
            <a:pPr indent="-317500" lvl="0" marL="457200" rtl="0" algn="l">
              <a:spcBef>
                <a:spcPts val="0"/>
              </a:spcBef>
              <a:spcAft>
                <a:spcPts val="0"/>
              </a:spcAft>
              <a:buSzPts val="1400"/>
              <a:buChar char="●"/>
            </a:pPr>
            <a:r>
              <a:rPr lang="en" sz="1400"/>
              <a:t>Differentiation</a:t>
            </a:r>
            <a:endParaRPr sz="1400"/>
          </a:p>
          <a:p>
            <a:pPr indent="-317500" lvl="0" marL="457200" rtl="0" algn="l">
              <a:spcBef>
                <a:spcPts val="0"/>
              </a:spcBef>
              <a:spcAft>
                <a:spcPts val="0"/>
              </a:spcAft>
              <a:buSzPts val="1400"/>
              <a:buChar char="●"/>
            </a:pPr>
            <a:r>
              <a:rPr lang="en" sz="1400"/>
              <a:t>Quadratic formula</a:t>
            </a:r>
            <a:endParaRPr sz="1400"/>
          </a:p>
          <a:p>
            <a:pPr indent="0" lvl="0" marL="0" rtl="0" algn="l">
              <a:spcBef>
                <a:spcPts val="0"/>
              </a:spcBef>
              <a:spcAft>
                <a:spcPts val="0"/>
              </a:spcAft>
              <a:buNone/>
            </a:pPr>
            <a:r>
              <a:rPr lang="en" sz="1400"/>
              <a:t>		</a:t>
            </a:r>
            <a:endParaRPr sz="1400"/>
          </a:p>
        </p:txBody>
      </p:sp>
      <p:sp>
        <p:nvSpPr>
          <p:cNvPr id="242" name="Google Shape;242;p34"/>
          <p:cNvSpPr txBox="1"/>
          <p:nvPr>
            <p:ph idx="4294967295" type="title"/>
          </p:nvPr>
        </p:nvSpPr>
        <p:spPr>
          <a:xfrm>
            <a:off x="311700" y="391350"/>
            <a:ext cx="8520600" cy="62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dk1"/>
                </a:solidFill>
              </a:rPr>
              <a:t>Jackpot</a:t>
            </a:r>
            <a:r>
              <a:rPr lang="en">
                <a:solidFill>
                  <a:schemeClr val="dk1"/>
                </a:solidFill>
              </a:rPr>
              <a:t> - Solution</a:t>
            </a:r>
            <a:endParaRPr>
              <a:solidFill>
                <a:schemeClr val="dk1"/>
              </a:solidFill>
            </a:endParaRPr>
          </a:p>
        </p:txBody>
      </p:sp>
      <p:sp>
        <p:nvSpPr>
          <p:cNvPr id="243" name="Google Shape;243;p34"/>
          <p:cNvSpPr txBox="1"/>
          <p:nvPr>
            <p:ph idx="4294967295" type="body"/>
          </p:nvPr>
        </p:nvSpPr>
        <p:spPr>
          <a:xfrm>
            <a:off x="311700" y="1152475"/>
            <a:ext cx="2408100" cy="589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2100"/>
              <a:t>Techniques</a:t>
            </a:r>
            <a:endParaRPr b="1" sz="2100"/>
          </a:p>
        </p:txBody>
      </p:sp>
      <p:sp>
        <p:nvSpPr>
          <p:cNvPr id="244" name="Google Shape;244;p34"/>
          <p:cNvSpPr txBox="1"/>
          <p:nvPr>
            <p:ph idx="4294967295" type="body"/>
          </p:nvPr>
        </p:nvSpPr>
        <p:spPr>
          <a:xfrm>
            <a:off x="2825075" y="1152475"/>
            <a:ext cx="6007200" cy="589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2100"/>
              <a:t>Algorithm</a:t>
            </a:r>
            <a:endParaRPr b="1" sz="2100"/>
          </a:p>
        </p:txBody>
      </p:sp>
      <p:sp>
        <p:nvSpPr>
          <p:cNvPr id="245" name="Google Shape;245;p34"/>
          <p:cNvSpPr txBox="1"/>
          <p:nvPr>
            <p:ph idx="4294967295" type="body"/>
          </p:nvPr>
        </p:nvSpPr>
        <p:spPr>
          <a:xfrm>
            <a:off x="2825075" y="1769575"/>
            <a:ext cx="5898300" cy="3333900"/>
          </a:xfrm>
          <a:prstGeom prst="rect">
            <a:avLst/>
          </a:prstGeom>
        </p:spPr>
        <p:txBody>
          <a:bodyPr anchorCtr="0" anchor="t" bIns="91425" lIns="91425" spcFirstLastPara="1" rIns="91425" wrap="square" tIns="91425">
            <a:noAutofit/>
          </a:bodyPr>
          <a:lstStyle/>
          <a:p>
            <a:pPr indent="-317500" lvl="0" marL="457200" marR="0" rtl="0" algn="l">
              <a:lnSpc>
                <a:spcPct val="115000"/>
              </a:lnSpc>
              <a:spcBef>
                <a:spcPts val="0"/>
              </a:spcBef>
              <a:spcAft>
                <a:spcPts val="0"/>
              </a:spcAft>
              <a:buSzPts val="1400"/>
              <a:buChar char="●"/>
            </a:pPr>
            <a:r>
              <a:rPr lang="en" sz="1400"/>
              <a:t>The Remaining Prize Fund is a convex function.</a:t>
            </a:r>
            <a:endParaRPr sz="1400"/>
          </a:p>
          <a:p>
            <a:pPr indent="-317500" lvl="0" marL="457200" marR="0" rtl="0" algn="l">
              <a:lnSpc>
                <a:spcPct val="115000"/>
              </a:lnSpc>
              <a:spcBef>
                <a:spcPts val="0"/>
              </a:spcBef>
              <a:spcAft>
                <a:spcPts val="0"/>
              </a:spcAft>
              <a:buSzPts val="1400"/>
              <a:buChar char="●"/>
            </a:pPr>
            <a:r>
              <a:rPr lang="en" sz="1400"/>
              <a:t>The probability of selecting the correct door is a convex function.</a:t>
            </a:r>
            <a:endParaRPr sz="1400"/>
          </a:p>
          <a:p>
            <a:pPr indent="-317500" lvl="0" marL="457200" marR="0" rtl="0" algn="l">
              <a:lnSpc>
                <a:spcPct val="115000"/>
              </a:lnSpc>
              <a:spcBef>
                <a:spcPts val="0"/>
              </a:spcBef>
              <a:spcAft>
                <a:spcPts val="0"/>
              </a:spcAft>
              <a:buSzPts val="1400"/>
              <a:buChar char="●"/>
            </a:pPr>
            <a:r>
              <a:rPr lang="en" sz="1400"/>
              <a:t>The Expected Payment function when d doors are open </a:t>
            </a:r>
            <a:r>
              <a:rPr lang="en" sz="1400"/>
              <a:t>is</a:t>
            </a:r>
            <a:endParaRPr sz="1400"/>
          </a:p>
          <a:p>
            <a:pPr indent="0" lvl="0" marL="457200" marR="0" rtl="0" algn="l">
              <a:lnSpc>
                <a:spcPct val="115000"/>
              </a:lnSpc>
              <a:spcBef>
                <a:spcPts val="1600"/>
              </a:spcBef>
              <a:spcAft>
                <a:spcPts val="0"/>
              </a:spcAft>
              <a:buNone/>
            </a:pPr>
            <a:r>
              <a:t/>
            </a:r>
            <a:endParaRPr sz="1400"/>
          </a:p>
          <a:p>
            <a:pPr indent="-317500" lvl="0" marL="457200" marR="0" rtl="0" algn="l">
              <a:lnSpc>
                <a:spcPct val="115000"/>
              </a:lnSpc>
              <a:spcBef>
                <a:spcPts val="1600"/>
              </a:spcBef>
              <a:spcAft>
                <a:spcPts val="0"/>
              </a:spcAft>
              <a:buSzPts val="1400"/>
              <a:buChar char="●"/>
            </a:pPr>
            <a:r>
              <a:rPr lang="en" sz="1400"/>
              <a:t>We can show that this is also convex, so we can use a ternary search to find either a peak, or a max at one end of the range.</a:t>
            </a:r>
            <a:endParaRPr sz="1400"/>
          </a:p>
          <a:p>
            <a:pPr indent="-317500" lvl="0" marL="457200" marR="0" rtl="0" algn="l">
              <a:lnSpc>
                <a:spcPct val="115000"/>
              </a:lnSpc>
              <a:spcBef>
                <a:spcPts val="0"/>
              </a:spcBef>
              <a:spcAft>
                <a:spcPts val="0"/>
              </a:spcAft>
              <a:buSzPts val="1400"/>
              <a:buChar char="●"/>
            </a:pPr>
            <a:r>
              <a:rPr lang="en" sz="1400"/>
              <a:t>Secondly, if you differentiate the above you get</a:t>
            </a:r>
            <a:endParaRPr sz="1400"/>
          </a:p>
          <a:p>
            <a:pPr indent="0" lvl="0" marL="457200" marR="0" rtl="0" algn="l">
              <a:lnSpc>
                <a:spcPct val="115000"/>
              </a:lnSpc>
              <a:spcBef>
                <a:spcPts val="1600"/>
              </a:spcBef>
              <a:spcAft>
                <a:spcPts val="0"/>
              </a:spcAft>
              <a:buNone/>
            </a:pPr>
            <a:r>
              <a:rPr lang="en" sz="1400"/>
              <a:t> </a:t>
            </a:r>
            <a:endParaRPr sz="1400"/>
          </a:p>
          <a:p>
            <a:pPr indent="-317500" lvl="0" marL="457200" marR="0" rtl="0" algn="l">
              <a:lnSpc>
                <a:spcPct val="115000"/>
              </a:lnSpc>
              <a:spcBef>
                <a:spcPts val="1600"/>
              </a:spcBef>
              <a:spcAft>
                <a:spcPts val="0"/>
              </a:spcAft>
              <a:buSzPts val="1400"/>
              <a:buChar char="●"/>
            </a:pPr>
            <a:r>
              <a:rPr lang="en" sz="1400"/>
              <a:t>You can find the maxima by solving the quadratic equation, choose the nearest door, and solve the Expected Payment function</a:t>
            </a:r>
            <a:endParaRPr sz="1400"/>
          </a:p>
        </p:txBody>
      </p:sp>
      <p:pic>
        <p:nvPicPr>
          <p:cNvPr descr="E(d) = \frac{m - (fd)^2}{ n-d}" id="246" name="Google Shape;246;p34" title="MathEquation,#000000"/>
          <p:cNvPicPr preferRelativeResize="0"/>
          <p:nvPr/>
        </p:nvPicPr>
        <p:blipFill>
          <a:blip r:embed="rId3">
            <a:alphaModFix/>
          </a:blip>
          <a:stretch>
            <a:fillRect/>
          </a:stretch>
        </p:blipFill>
        <p:spPr>
          <a:xfrm>
            <a:off x="4909550" y="2613925"/>
            <a:ext cx="1729362" cy="508000"/>
          </a:xfrm>
          <a:prstGeom prst="rect">
            <a:avLst/>
          </a:prstGeom>
          <a:noFill/>
          <a:ln>
            <a:noFill/>
          </a:ln>
        </p:spPr>
      </p:pic>
      <p:pic>
        <p:nvPicPr>
          <p:cNvPr descr="\frac{f^2d^2 - 2f^2nd + m}{(d-n)^2}" id="247" name="Google Shape;247;p34" title="MathEquation,#000000"/>
          <p:cNvPicPr preferRelativeResize="0"/>
          <p:nvPr/>
        </p:nvPicPr>
        <p:blipFill>
          <a:blip r:embed="rId4">
            <a:alphaModFix/>
          </a:blip>
          <a:stretch>
            <a:fillRect/>
          </a:stretch>
        </p:blipFill>
        <p:spPr>
          <a:xfrm>
            <a:off x="5147063" y="4040600"/>
            <a:ext cx="1254320" cy="508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5"/>
          <p:cNvSpPr txBox="1"/>
          <p:nvPr>
            <p:ph type="title"/>
          </p:nvPr>
        </p:nvSpPr>
        <p:spPr>
          <a:xfrm>
            <a:off x="-195775" y="1233175"/>
            <a:ext cx="49923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Kings</a:t>
            </a:r>
            <a:endParaRPr/>
          </a:p>
        </p:txBody>
      </p:sp>
      <p:sp>
        <p:nvSpPr>
          <p:cNvPr id="253" name="Google Shape;253;p35"/>
          <p:cNvSpPr txBox="1"/>
          <p:nvPr>
            <p:ph idx="1" type="subTitle"/>
          </p:nvPr>
        </p:nvSpPr>
        <p:spPr>
          <a:xfrm>
            <a:off x="265500" y="2779477"/>
            <a:ext cx="4045200" cy="155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t>3 </a:t>
            </a:r>
            <a:r>
              <a:rPr lang="en"/>
              <a:t>correct • solved at: </a:t>
            </a:r>
            <a:r>
              <a:rPr b="1" lang="en"/>
              <a:t>01</a:t>
            </a:r>
            <a:r>
              <a:rPr b="1" lang="en"/>
              <a:t>:17</a:t>
            </a:r>
            <a:r>
              <a:rPr lang="en"/>
              <a:t> by</a:t>
            </a:r>
            <a:endParaRPr/>
          </a:p>
          <a:p>
            <a:pPr indent="0" lvl="0" marL="0" rtl="0" algn="ctr">
              <a:spcBef>
                <a:spcPts val="0"/>
              </a:spcBef>
              <a:spcAft>
                <a:spcPts val="0"/>
              </a:spcAft>
              <a:buNone/>
            </a:pPr>
            <a:r>
              <a:rPr b="1" lang="en" sz="1400"/>
              <a:t>Triniceratops</a:t>
            </a:r>
            <a:r>
              <a:rPr lang="en" sz="1400"/>
              <a:t>(Cambridge)</a:t>
            </a:r>
            <a:endParaRPr sz="1400"/>
          </a:p>
          <a:p>
            <a:pPr indent="0" lvl="0" marL="0" rtl="0" algn="ctr">
              <a:spcBef>
                <a:spcPts val="0"/>
              </a:spcBef>
              <a:spcAft>
                <a:spcPts val="0"/>
              </a:spcAft>
              <a:buNone/>
            </a:pPr>
            <a:br>
              <a:rPr lang="en"/>
            </a:br>
            <a:r>
              <a:rPr lang="en"/>
              <a:t>Author: </a:t>
            </a:r>
            <a:r>
              <a:rPr b="1" lang="en"/>
              <a:t>Robin Lee</a:t>
            </a:r>
            <a:endParaRPr/>
          </a:p>
        </p:txBody>
      </p:sp>
      <p:sp>
        <p:nvSpPr>
          <p:cNvPr id="254" name="Google Shape;254;p35"/>
          <p:cNvSpPr txBox="1"/>
          <p:nvPr>
            <p:ph idx="2" type="body"/>
          </p:nvPr>
        </p:nvSpPr>
        <p:spPr>
          <a:xfrm>
            <a:off x="4939500" y="724200"/>
            <a:ext cx="3837000" cy="369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Overview</a:t>
            </a:r>
            <a:endParaRPr sz="1400"/>
          </a:p>
          <a:p>
            <a:pPr indent="-317500" lvl="0" marL="457200" rtl="0" algn="l">
              <a:spcBef>
                <a:spcPts val="800"/>
              </a:spcBef>
              <a:spcAft>
                <a:spcPts val="0"/>
              </a:spcAft>
              <a:buSzPts val="1400"/>
              <a:buChar char="●"/>
            </a:pPr>
            <a:r>
              <a:rPr lang="en" sz="1400"/>
              <a:t>Put chess pieces on the black diagonal of a chessboard.</a:t>
            </a:r>
            <a:endParaRPr sz="1400"/>
          </a:p>
          <a:p>
            <a:pPr indent="-317500" lvl="0" marL="457200" rtl="0" algn="l">
              <a:spcBef>
                <a:spcPts val="0"/>
              </a:spcBef>
              <a:spcAft>
                <a:spcPts val="0"/>
              </a:spcAft>
              <a:buSzPts val="1400"/>
              <a:buChar char="●"/>
            </a:pPr>
            <a:r>
              <a:rPr lang="en" sz="1400"/>
              <a:t>They must not collide, they can only move in one direction at once.</a:t>
            </a:r>
            <a:endParaRPr sz="1400"/>
          </a:p>
          <a:p>
            <a:pPr indent="-317500" lvl="0" marL="457200" rtl="0" algn="l">
              <a:spcBef>
                <a:spcPts val="0"/>
              </a:spcBef>
              <a:spcAft>
                <a:spcPts val="0"/>
              </a:spcAft>
              <a:buSzPts val="1400"/>
              <a:buChar char="●"/>
            </a:pPr>
            <a:r>
              <a:rPr lang="en" sz="1400"/>
              <a:t>Find the minimum number of moves.</a:t>
            </a:r>
            <a:endParaRPr sz="1400"/>
          </a:p>
        </p:txBody>
      </p:sp>
      <p:pic>
        <p:nvPicPr>
          <p:cNvPr id="255" name="Google Shape;255;p35"/>
          <p:cNvPicPr preferRelativeResize="0"/>
          <p:nvPr/>
        </p:nvPicPr>
        <p:blipFill>
          <a:blip r:embed="rId3">
            <a:alphaModFix/>
          </a:blip>
          <a:stretch>
            <a:fillRect/>
          </a:stretch>
        </p:blipFill>
        <p:spPr>
          <a:xfrm>
            <a:off x="819450" y="149075"/>
            <a:ext cx="2961850" cy="18215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59" name="Shape 259"/>
        <p:cNvGrpSpPr/>
        <p:nvPr/>
      </p:nvGrpSpPr>
      <p:grpSpPr>
        <a:xfrm>
          <a:off x="0" y="0"/>
          <a:ext cx="0" cy="0"/>
          <a:chOff x="0" y="0"/>
          <a:chExt cx="0" cy="0"/>
        </a:xfrm>
      </p:grpSpPr>
      <p:sp>
        <p:nvSpPr>
          <p:cNvPr id="260" name="Google Shape;260;p36"/>
          <p:cNvSpPr txBox="1"/>
          <p:nvPr>
            <p:ph idx="4294967295" type="body"/>
          </p:nvPr>
        </p:nvSpPr>
        <p:spPr>
          <a:xfrm>
            <a:off x="311700" y="1769575"/>
            <a:ext cx="2513400" cy="3022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400"/>
              <a:t>Weighted matching</a:t>
            </a:r>
            <a:endParaRPr sz="1400"/>
          </a:p>
          <a:p>
            <a:pPr indent="-317500" lvl="0" marL="457200" rtl="0" algn="l">
              <a:spcBef>
                <a:spcPts val="0"/>
              </a:spcBef>
              <a:spcAft>
                <a:spcPts val="0"/>
              </a:spcAft>
              <a:buSzPts val="1400"/>
              <a:buChar char="●"/>
            </a:pPr>
            <a:r>
              <a:rPr lang="en" sz="1400"/>
              <a:t>Exchange lemma</a:t>
            </a:r>
            <a:endParaRPr sz="1400"/>
          </a:p>
          <a:p>
            <a:pPr indent="-317500" lvl="0" marL="457200" rtl="0" algn="l">
              <a:spcBef>
                <a:spcPts val="0"/>
              </a:spcBef>
              <a:spcAft>
                <a:spcPts val="0"/>
              </a:spcAft>
              <a:buSzPts val="1400"/>
              <a:buChar char="●"/>
            </a:pPr>
            <a:r>
              <a:rPr lang="en" sz="1400"/>
              <a:t>Greedy algorithms</a:t>
            </a:r>
            <a:endParaRPr sz="1400"/>
          </a:p>
        </p:txBody>
      </p:sp>
      <p:sp>
        <p:nvSpPr>
          <p:cNvPr id="261" name="Google Shape;261;p36"/>
          <p:cNvSpPr txBox="1"/>
          <p:nvPr>
            <p:ph idx="4294967295" type="title"/>
          </p:nvPr>
        </p:nvSpPr>
        <p:spPr>
          <a:xfrm>
            <a:off x="311700" y="391350"/>
            <a:ext cx="8520600" cy="62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dk1"/>
                </a:solidFill>
              </a:rPr>
              <a:t>Kings - </a:t>
            </a:r>
            <a:r>
              <a:rPr lang="en">
                <a:solidFill>
                  <a:schemeClr val="dk1"/>
                </a:solidFill>
                <a:highlight>
                  <a:srgbClr val="FF0000"/>
                </a:highlight>
              </a:rPr>
              <a:t>(Wrong)</a:t>
            </a:r>
            <a:r>
              <a:rPr lang="en">
                <a:solidFill>
                  <a:schemeClr val="dk1"/>
                </a:solidFill>
              </a:rPr>
              <a:t> Solution</a:t>
            </a:r>
            <a:endParaRPr>
              <a:solidFill>
                <a:schemeClr val="dk1"/>
              </a:solidFill>
            </a:endParaRPr>
          </a:p>
        </p:txBody>
      </p:sp>
      <p:sp>
        <p:nvSpPr>
          <p:cNvPr id="262" name="Google Shape;262;p36"/>
          <p:cNvSpPr txBox="1"/>
          <p:nvPr>
            <p:ph idx="4294967295" type="body"/>
          </p:nvPr>
        </p:nvSpPr>
        <p:spPr>
          <a:xfrm>
            <a:off x="311700" y="1152475"/>
            <a:ext cx="2408100" cy="589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2100"/>
              <a:t>Techniques</a:t>
            </a:r>
            <a:endParaRPr b="1" sz="2100"/>
          </a:p>
        </p:txBody>
      </p:sp>
      <p:sp>
        <p:nvSpPr>
          <p:cNvPr id="263" name="Google Shape;263;p36"/>
          <p:cNvSpPr txBox="1"/>
          <p:nvPr>
            <p:ph idx="4294967295" type="body"/>
          </p:nvPr>
        </p:nvSpPr>
        <p:spPr>
          <a:xfrm>
            <a:off x="2825075" y="1152475"/>
            <a:ext cx="6007200" cy="589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2100"/>
              <a:t>Algorithm</a:t>
            </a:r>
            <a:endParaRPr b="1" sz="2100"/>
          </a:p>
        </p:txBody>
      </p:sp>
      <p:sp>
        <p:nvSpPr>
          <p:cNvPr id="264" name="Google Shape;264;p36"/>
          <p:cNvSpPr txBox="1"/>
          <p:nvPr>
            <p:ph idx="4294967295" type="body"/>
          </p:nvPr>
        </p:nvSpPr>
        <p:spPr>
          <a:xfrm>
            <a:off x="2825077" y="1769575"/>
            <a:ext cx="5898300" cy="3022800"/>
          </a:xfrm>
          <a:prstGeom prst="rect">
            <a:avLst/>
          </a:prstGeom>
        </p:spPr>
        <p:txBody>
          <a:bodyPr anchorCtr="0" anchor="t" bIns="91425" lIns="91425" spcFirstLastPara="1" rIns="91425" wrap="square" tIns="91425">
            <a:noAutofit/>
          </a:bodyPr>
          <a:lstStyle/>
          <a:p>
            <a:pPr indent="-317500" lvl="0" marL="457200" marR="0" rtl="0" algn="l">
              <a:lnSpc>
                <a:spcPct val="115000"/>
              </a:lnSpc>
              <a:spcBef>
                <a:spcPts val="0"/>
              </a:spcBef>
              <a:spcAft>
                <a:spcPts val="0"/>
              </a:spcAft>
              <a:buSzPts val="1400"/>
              <a:buChar char="●"/>
            </a:pPr>
            <a:r>
              <a:rPr lang="en" sz="1400"/>
              <a:t>Kings will never collide in an optimal solution as they could just swap destinations. Any king can match any square, cost=|dX|+|dY|.</a:t>
            </a:r>
            <a:endParaRPr sz="1400"/>
          </a:p>
          <a:p>
            <a:pPr indent="-317500" lvl="0" marL="457200" marR="0" rtl="0" algn="l">
              <a:lnSpc>
                <a:spcPct val="115000"/>
              </a:lnSpc>
              <a:spcBef>
                <a:spcPts val="0"/>
              </a:spcBef>
              <a:spcAft>
                <a:spcPts val="0"/>
              </a:spcAft>
              <a:buSzPts val="1400"/>
              <a:buChar char="●"/>
            </a:pPr>
            <a:r>
              <a:rPr lang="en" sz="1400"/>
              <a:t>If N was smaller we could solve with O(N^3) Hungarian algorithm.</a:t>
            </a:r>
            <a:endParaRPr sz="1400"/>
          </a:p>
          <a:p>
            <a:pPr indent="-317500" lvl="0" marL="457200" marR="0" rtl="0" algn="l">
              <a:lnSpc>
                <a:spcPct val="115000"/>
              </a:lnSpc>
              <a:spcBef>
                <a:spcPts val="0"/>
              </a:spcBef>
              <a:spcAft>
                <a:spcPts val="0"/>
              </a:spcAft>
              <a:buSzPts val="1400"/>
              <a:buChar char="●"/>
            </a:pPr>
            <a:r>
              <a:rPr lang="en" sz="1400"/>
              <a:t>Rephrase the cost function in 1D: cost(king(x,y), i) = y-x + 2*max(0, i-y, x-i) assuming x&lt;y.</a:t>
            </a:r>
            <a:endParaRPr sz="1400"/>
          </a:p>
          <a:p>
            <a:pPr indent="-317500" lvl="0" marL="457200" marR="0" rtl="0" algn="l">
              <a:lnSpc>
                <a:spcPct val="115000"/>
              </a:lnSpc>
              <a:spcBef>
                <a:spcPts val="0"/>
              </a:spcBef>
              <a:spcAft>
                <a:spcPts val="0"/>
              </a:spcAft>
              <a:buSzPts val="1400"/>
              <a:buChar char="●"/>
            </a:pPr>
            <a:r>
              <a:rPr lang="en" sz="1400"/>
              <a:t>For two values of "i" and two kings (x,y) make an exchange argument. Quick casework shows that ordering only matters when there is an intersection, and then we should always be greedy.</a:t>
            </a:r>
            <a:endParaRPr sz="1400"/>
          </a:p>
          <a:p>
            <a:pPr indent="-317500" lvl="0" marL="457200" marR="0" rtl="0" algn="l">
              <a:lnSpc>
                <a:spcPct val="115000"/>
              </a:lnSpc>
              <a:spcBef>
                <a:spcPts val="0"/>
              </a:spcBef>
              <a:spcAft>
                <a:spcPts val="0"/>
              </a:spcAft>
              <a:buSzPts val="1400"/>
              <a:buChar char="●"/>
            </a:pPr>
            <a:r>
              <a:rPr lang="en" sz="1400"/>
              <a:t>We can make a greedy algorithm:</a:t>
            </a:r>
            <a:endParaRPr sz="1400"/>
          </a:p>
          <a:p>
            <a:pPr indent="-317500" lvl="1" marL="914400" marR="0" rtl="0" algn="l">
              <a:lnSpc>
                <a:spcPct val="115000"/>
              </a:lnSpc>
              <a:spcBef>
                <a:spcPts val="0"/>
              </a:spcBef>
              <a:spcAft>
                <a:spcPts val="0"/>
              </a:spcAft>
              <a:buSzPts val="1400"/>
              <a:buChar char="○"/>
            </a:pPr>
            <a:r>
              <a:rPr lang="en"/>
              <a:t>Match the least x coordinate with the closest interval by left endpoint. If there are multiple choose the one with closest right endpoint. Remove the least x coordinate, repeat.</a:t>
            </a:r>
            <a:endParaRPr sz="14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7"/>
          <p:cNvSpPr txBox="1"/>
          <p:nvPr>
            <p:ph idx="4294967295" type="body"/>
          </p:nvPr>
        </p:nvSpPr>
        <p:spPr>
          <a:xfrm>
            <a:off x="311700" y="1769575"/>
            <a:ext cx="2513400" cy="3022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400"/>
              <a:t>Weighted matching</a:t>
            </a:r>
            <a:endParaRPr sz="1400"/>
          </a:p>
        </p:txBody>
      </p:sp>
      <p:sp>
        <p:nvSpPr>
          <p:cNvPr id="270" name="Google Shape;270;p37"/>
          <p:cNvSpPr txBox="1"/>
          <p:nvPr>
            <p:ph idx="4294967295" type="title"/>
          </p:nvPr>
        </p:nvSpPr>
        <p:spPr>
          <a:xfrm>
            <a:off x="311700" y="391350"/>
            <a:ext cx="8520600" cy="62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dk1"/>
                </a:solidFill>
              </a:rPr>
              <a:t>Kings</a:t>
            </a:r>
            <a:r>
              <a:rPr lang="en">
                <a:solidFill>
                  <a:schemeClr val="dk1"/>
                </a:solidFill>
              </a:rPr>
              <a:t> - Solution</a:t>
            </a:r>
            <a:endParaRPr>
              <a:solidFill>
                <a:schemeClr val="dk1"/>
              </a:solidFill>
            </a:endParaRPr>
          </a:p>
        </p:txBody>
      </p:sp>
      <p:sp>
        <p:nvSpPr>
          <p:cNvPr id="271" name="Google Shape;271;p37"/>
          <p:cNvSpPr txBox="1"/>
          <p:nvPr>
            <p:ph idx="4294967295" type="body"/>
          </p:nvPr>
        </p:nvSpPr>
        <p:spPr>
          <a:xfrm>
            <a:off x="311700" y="1152475"/>
            <a:ext cx="2408100" cy="589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2100"/>
              <a:t>Techniques</a:t>
            </a:r>
            <a:endParaRPr b="1" sz="2100"/>
          </a:p>
        </p:txBody>
      </p:sp>
      <p:sp>
        <p:nvSpPr>
          <p:cNvPr id="272" name="Google Shape;272;p37"/>
          <p:cNvSpPr txBox="1"/>
          <p:nvPr>
            <p:ph idx="4294967295" type="body"/>
          </p:nvPr>
        </p:nvSpPr>
        <p:spPr>
          <a:xfrm>
            <a:off x="2825075" y="1152475"/>
            <a:ext cx="6007200" cy="589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2100"/>
              <a:t>Algorithm</a:t>
            </a:r>
            <a:endParaRPr b="1" sz="2100"/>
          </a:p>
        </p:txBody>
      </p:sp>
      <p:sp>
        <p:nvSpPr>
          <p:cNvPr id="273" name="Google Shape;273;p37"/>
          <p:cNvSpPr txBox="1"/>
          <p:nvPr>
            <p:ph idx="4294967295" type="body"/>
          </p:nvPr>
        </p:nvSpPr>
        <p:spPr>
          <a:xfrm>
            <a:off x="2825077" y="1769575"/>
            <a:ext cx="5898300" cy="3022800"/>
          </a:xfrm>
          <a:prstGeom prst="rect">
            <a:avLst/>
          </a:prstGeom>
        </p:spPr>
        <p:txBody>
          <a:bodyPr anchorCtr="0" anchor="t" bIns="91425" lIns="91425" spcFirstLastPara="1" rIns="91425" wrap="square" tIns="91425">
            <a:noAutofit/>
          </a:bodyPr>
          <a:lstStyle/>
          <a:p>
            <a:pPr indent="-317500" lvl="0" marL="457200" marR="0" rtl="0" algn="l">
              <a:lnSpc>
                <a:spcPct val="115000"/>
              </a:lnSpc>
              <a:spcBef>
                <a:spcPts val="0"/>
              </a:spcBef>
              <a:spcAft>
                <a:spcPts val="0"/>
              </a:spcAft>
              <a:buSzPts val="1400"/>
              <a:buChar char="●"/>
            </a:pPr>
            <a:r>
              <a:rPr lang="en" sz="1400"/>
              <a:t>Rephrase the cost function in 1D: cost(king(x,y), i) = y-x + 2*max(0, i-y, x-i) assuming x&lt;y.</a:t>
            </a:r>
            <a:endParaRPr sz="1400"/>
          </a:p>
          <a:p>
            <a:pPr indent="-317500" lvl="0" marL="457200" rtl="0" algn="l">
              <a:spcBef>
                <a:spcPts val="0"/>
              </a:spcBef>
              <a:spcAft>
                <a:spcPts val="0"/>
              </a:spcAft>
              <a:buSzPts val="1400"/>
              <a:buChar char="●"/>
            </a:pPr>
            <a:r>
              <a:rPr lang="en" sz="1400"/>
              <a:t>O(N^3) using the Hungarian algorithm weighted matching algorithm.</a:t>
            </a:r>
            <a:endParaRPr sz="14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38"/>
          <p:cNvSpPr txBox="1"/>
          <p:nvPr>
            <p:ph type="title"/>
          </p:nvPr>
        </p:nvSpPr>
        <p:spPr>
          <a:xfrm>
            <a:off x="-195775" y="1233175"/>
            <a:ext cx="49923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Last Word</a:t>
            </a:r>
            <a:endParaRPr/>
          </a:p>
        </p:txBody>
      </p:sp>
      <p:sp>
        <p:nvSpPr>
          <p:cNvPr id="279" name="Google Shape;279;p38"/>
          <p:cNvSpPr txBox="1"/>
          <p:nvPr>
            <p:ph idx="1" type="subTitle"/>
          </p:nvPr>
        </p:nvSpPr>
        <p:spPr>
          <a:xfrm>
            <a:off x="265500" y="2779477"/>
            <a:ext cx="4045200" cy="155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t>145</a:t>
            </a:r>
            <a:r>
              <a:rPr b="1" lang="en"/>
              <a:t> </a:t>
            </a:r>
            <a:r>
              <a:rPr lang="en"/>
              <a:t>correct • solved at: </a:t>
            </a:r>
            <a:r>
              <a:rPr b="1" lang="en"/>
              <a:t>00:07</a:t>
            </a:r>
            <a:r>
              <a:rPr lang="en"/>
              <a:t> by</a:t>
            </a:r>
            <a:endParaRPr/>
          </a:p>
          <a:p>
            <a:pPr indent="0" lvl="0" marL="0" rtl="0" algn="ctr">
              <a:spcBef>
                <a:spcPts val="0"/>
              </a:spcBef>
              <a:spcAft>
                <a:spcPts val="0"/>
              </a:spcAft>
              <a:buNone/>
            </a:pPr>
            <a:r>
              <a:rPr b="1" lang="en" sz="1400"/>
              <a:t>AKSLOP-7991 (Cambridge)</a:t>
            </a:r>
            <a:endParaRPr sz="1400"/>
          </a:p>
          <a:p>
            <a:pPr indent="0" lvl="0" marL="0" rtl="0" algn="ctr">
              <a:spcBef>
                <a:spcPts val="0"/>
              </a:spcBef>
              <a:spcAft>
                <a:spcPts val="0"/>
              </a:spcAft>
              <a:buNone/>
            </a:pPr>
            <a:br>
              <a:rPr lang="en"/>
            </a:br>
            <a:r>
              <a:rPr lang="en"/>
              <a:t>Author: </a:t>
            </a:r>
            <a:r>
              <a:rPr b="1" lang="en"/>
              <a:t>Robin Lee</a:t>
            </a:r>
            <a:endParaRPr/>
          </a:p>
        </p:txBody>
      </p:sp>
      <p:sp>
        <p:nvSpPr>
          <p:cNvPr id="280" name="Google Shape;280;p38"/>
          <p:cNvSpPr txBox="1"/>
          <p:nvPr>
            <p:ph idx="2" type="body"/>
          </p:nvPr>
        </p:nvSpPr>
        <p:spPr>
          <a:xfrm>
            <a:off x="4939500" y="724200"/>
            <a:ext cx="3837000" cy="369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Overview</a:t>
            </a:r>
            <a:endParaRPr sz="1400"/>
          </a:p>
          <a:p>
            <a:pPr indent="-317500" lvl="0" marL="457200" rtl="0" algn="l">
              <a:spcBef>
                <a:spcPts val="800"/>
              </a:spcBef>
              <a:spcAft>
                <a:spcPts val="0"/>
              </a:spcAft>
              <a:buSzPts val="1400"/>
              <a:buChar char="●"/>
            </a:pPr>
            <a:r>
              <a:rPr lang="en" sz="1400"/>
              <a:t>Substring is called a large number of times on the same string. Print the final string.</a:t>
            </a:r>
            <a:endParaRPr sz="1400"/>
          </a:p>
        </p:txBody>
      </p:sp>
      <p:pic>
        <p:nvPicPr>
          <p:cNvPr id="281" name="Google Shape;281;p38"/>
          <p:cNvPicPr preferRelativeResize="0"/>
          <p:nvPr/>
        </p:nvPicPr>
        <p:blipFill rotWithShape="1">
          <a:blip r:embed="rId3">
            <a:alphaModFix/>
          </a:blip>
          <a:srcRect b="0" l="11490" r="11497" t="0"/>
          <a:stretch/>
        </p:blipFill>
        <p:spPr>
          <a:xfrm>
            <a:off x="1150306" y="106600"/>
            <a:ext cx="2300138" cy="18059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39"/>
          <p:cNvSpPr txBox="1"/>
          <p:nvPr>
            <p:ph idx="4294967295" type="body"/>
          </p:nvPr>
        </p:nvSpPr>
        <p:spPr>
          <a:xfrm>
            <a:off x="311700" y="1769575"/>
            <a:ext cx="2513400" cy="3022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400"/>
              <a:t>Two pointers</a:t>
            </a:r>
            <a:endParaRPr sz="1400"/>
          </a:p>
        </p:txBody>
      </p:sp>
      <p:sp>
        <p:nvSpPr>
          <p:cNvPr id="287" name="Google Shape;287;p39"/>
          <p:cNvSpPr txBox="1"/>
          <p:nvPr>
            <p:ph idx="4294967295" type="title"/>
          </p:nvPr>
        </p:nvSpPr>
        <p:spPr>
          <a:xfrm>
            <a:off x="311700" y="391350"/>
            <a:ext cx="8520600" cy="62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dk1"/>
                </a:solidFill>
              </a:rPr>
              <a:t>Last Word</a:t>
            </a:r>
            <a:r>
              <a:rPr lang="en">
                <a:solidFill>
                  <a:schemeClr val="dk1"/>
                </a:solidFill>
              </a:rPr>
              <a:t> - Solution</a:t>
            </a:r>
            <a:endParaRPr>
              <a:solidFill>
                <a:schemeClr val="dk1"/>
              </a:solidFill>
            </a:endParaRPr>
          </a:p>
        </p:txBody>
      </p:sp>
      <p:sp>
        <p:nvSpPr>
          <p:cNvPr id="288" name="Google Shape;288;p39"/>
          <p:cNvSpPr txBox="1"/>
          <p:nvPr>
            <p:ph idx="4294967295" type="body"/>
          </p:nvPr>
        </p:nvSpPr>
        <p:spPr>
          <a:xfrm>
            <a:off x="311700" y="1152475"/>
            <a:ext cx="2408100" cy="589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2100"/>
              <a:t>Techniques</a:t>
            </a:r>
            <a:endParaRPr b="1" sz="2100"/>
          </a:p>
        </p:txBody>
      </p:sp>
      <p:sp>
        <p:nvSpPr>
          <p:cNvPr id="289" name="Google Shape;289;p39"/>
          <p:cNvSpPr txBox="1"/>
          <p:nvPr>
            <p:ph idx="4294967295" type="body"/>
          </p:nvPr>
        </p:nvSpPr>
        <p:spPr>
          <a:xfrm>
            <a:off x="2825075" y="1152475"/>
            <a:ext cx="6007200" cy="589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2100"/>
              <a:t>Algorithm</a:t>
            </a:r>
            <a:endParaRPr b="1" sz="2100"/>
          </a:p>
        </p:txBody>
      </p:sp>
      <p:sp>
        <p:nvSpPr>
          <p:cNvPr id="290" name="Google Shape;290;p39"/>
          <p:cNvSpPr txBox="1"/>
          <p:nvPr>
            <p:ph idx="4294967295" type="body"/>
          </p:nvPr>
        </p:nvSpPr>
        <p:spPr>
          <a:xfrm>
            <a:off x="2825077" y="1769575"/>
            <a:ext cx="5898300" cy="3022800"/>
          </a:xfrm>
          <a:prstGeom prst="rect">
            <a:avLst/>
          </a:prstGeom>
        </p:spPr>
        <p:txBody>
          <a:bodyPr anchorCtr="0" anchor="t" bIns="91425" lIns="91425" spcFirstLastPara="1" rIns="91425" wrap="square" tIns="91425">
            <a:noAutofit/>
          </a:bodyPr>
          <a:lstStyle/>
          <a:p>
            <a:pPr indent="-317500" lvl="0" marL="457200" marR="0" rtl="0" algn="l">
              <a:lnSpc>
                <a:spcPct val="115000"/>
              </a:lnSpc>
              <a:spcBef>
                <a:spcPts val="0"/>
              </a:spcBef>
              <a:spcAft>
                <a:spcPts val="0"/>
              </a:spcAft>
              <a:buSzPts val="1400"/>
              <a:buChar char="●"/>
            </a:pPr>
            <a:r>
              <a:rPr lang="en" sz="1400"/>
              <a:t>Instead of copying the whole string every time, advance some pointers from both ends.</a:t>
            </a:r>
            <a:endParaRPr sz="1400"/>
          </a:p>
          <a:p>
            <a:pPr indent="-317500" lvl="1" marL="914400" marR="0" rtl="0" algn="l">
              <a:lnSpc>
                <a:spcPct val="115000"/>
              </a:lnSpc>
              <a:spcBef>
                <a:spcPts val="0"/>
              </a:spcBef>
              <a:spcAft>
                <a:spcPts val="0"/>
              </a:spcAft>
              <a:buSzPts val="1400"/>
              <a:buChar char="○"/>
            </a:pPr>
            <a:r>
              <a:rPr lang="en"/>
              <a:t>T</a:t>
            </a:r>
            <a:r>
              <a:rPr lang="en" sz="1400"/>
              <a:t>he start </a:t>
            </a:r>
            <a:r>
              <a:rPr lang="en"/>
              <a:t>can be</a:t>
            </a:r>
            <a:r>
              <a:rPr lang="en" sz="1400"/>
              <a:t> the sum of the start indices.</a:t>
            </a:r>
            <a:endParaRPr/>
          </a:p>
          <a:p>
            <a:pPr indent="-317500" lvl="1" marL="914400" marR="0" rtl="0" algn="l">
              <a:lnSpc>
                <a:spcPct val="115000"/>
              </a:lnSpc>
              <a:spcBef>
                <a:spcPts val="0"/>
              </a:spcBef>
              <a:spcAft>
                <a:spcPts val="0"/>
              </a:spcAft>
              <a:buSzPts val="1400"/>
              <a:buChar char="○"/>
            </a:pPr>
            <a:r>
              <a:rPr lang="en"/>
              <a:t>The end can be that plus the l</a:t>
            </a:r>
            <a:r>
              <a:rPr lang="en" sz="1400"/>
              <a:t>ast length used.</a:t>
            </a:r>
            <a:endParaRPr sz="1400"/>
          </a:p>
          <a:p>
            <a:pPr indent="-317500" lvl="0" marL="457200" marR="0" rtl="0" algn="l">
              <a:lnSpc>
                <a:spcPct val="115000"/>
              </a:lnSpc>
              <a:spcBef>
                <a:spcPts val="0"/>
              </a:spcBef>
              <a:spcAft>
                <a:spcPts val="0"/>
              </a:spcAft>
              <a:buSzPts val="1400"/>
              <a:buChar char="●"/>
            </a:pPr>
            <a:r>
              <a:rPr lang="en" sz="1400"/>
              <a:t>Then call substring() just once instead of N times.</a:t>
            </a:r>
            <a:endParaRPr sz="14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descr="Overhead shot of hand holding cup of light-colored tea with lemon slices floating in it" id="295" name="Google Shape;295;p40"/>
          <p:cNvPicPr preferRelativeResize="0"/>
          <p:nvPr/>
        </p:nvPicPr>
        <p:blipFill rotWithShape="1">
          <a:blip r:embed="rId3">
            <a:alphaModFix/>
          </a:blip>
          <a:srcRect b="38539" l="0" r="28825" t="21892"/>
          <a:stretch/>
        </p:blipFill>
        <p:spPr>
          <a:xfrm>
            <a:off x="433825" y="359800"/>
            <a:ext cx="3795004" cy="1397400"/>
          </a:xfrm>
          <a:prstGeom prst="rect">
            <a:avLst/>
          </a:prstGeom>
          <a:noFill/>
          <a:ln>
            <a:noFill/>
          </a:ln>
        </p:spPr>
      </p:pic>
      <p:pic>
        <p:nvPicPr>
          <p:cNvPr descr="Bunch of dark blue grapes on a vine" id="296" name="Google Shape;296;p40"/>
          <p:cNvPicPr preferRelativeResize="0"/>
          <p:nvPr/>
        </p:nvPicPr>
        <p:blipFill rotWithShape="1">
          <a:blip r:embed="rId4">
            <a:alphaModFix/>
          </a:blip>
          <a:srcRect b="37538" l="0" r="0" t="12214"/>
          <a:stretch/>
        </p:blipFill>
        <p:spPr>
          <a:xfrm>
            <a:off x="433775" y="1886650"/>
            <a:ext cx="3795002" cy="2859650"/>
          </a:xfrm>
          <a:prstGeom prst="rect">
            <a:avLst/>
          </a:prstGeom>
          <a:noFill/>
          <a:ln>
            <a:noFill/>
          </a:ln>
        </p:spPr>
      </p:pic>
      <p:pic>
        <p:nvPicPr>
          <p:cNvPr descr="Overhead shot of wooden table with cast iron pan and various spices on it" id="297" name="Google Shape;297;p40"/>
          <p:cNvPicPr preferRelativeResize="0"/>
          <p:nvPr/>
        </p:nvPicPr>
        <p:blipFill rotWithShape="1">
          <a:blip r:embed="rId5">
            <a:alphaModFix/>
          </a:blip>
          <a:srcRect b="3846" l="35811" r="34812" t="5210"/>
          <a:stretch/>
        </p:blipFill>
        <p:spPr>
          <a:xfrm>
            <a:off x="4356064" y="359800"/>
            <a:ext cx="2146499" cy="4394403"/>
          </a:xfrm>
          <a:prstGeom prst="rect">
            <a:avLst/>
          </a:prstGeom>
          <a:noFill/>
          <a:ln>
            <a:noFill/>
          </a:ln>
        </p:spPr>
      </p:pic>
      <p:pic>
        <p:nvPicPr>
          <p:cNvPr descr="Red onion sliced in half. Peppercorns in foreground. Parsley leaves in background." id="298" name="Google Shape;298;p40"/>
          <p:cNvPicPr preferRelativeResize="0"/>
          <p:nvPr/>
        </p:nvPicPr>
        <p:blipFill rotWithShape="1">
          <a:blip r:embed="rId6">
            <a:alphaModFix/>
          </a:blip>
          <a:srcRect b="3651" l="23477" r="45348" t="0"/>
          <a:stretch/>
        </p:blipFill>
        <p:spPr>
          <a:xfrm>
            <a:off x="6629825" y="359800"/>
            <a:ext cx="2146498" cy="4402301"/>
          </a:xfrm>
          <a:prstGeom prst="rect">
            <a:avLst/>
          </a:prstGeom>
          <a:noFill/>
          <a:ln>
            <a:noFill/>
          </a:ln>
        </p:spPr>
      </p:pic>
      <p:pic>
        <p:nvPicPr>
          <p:cNvPr id="299" name="Google Shape;299;p40"/>
          <p:cNvPicPr preferRelativeResize="0"/>
          <p:nvPr/>
        </p:nvPicPr>
        <p:blipFill rotWithShape="1">
          <a:blip r:embed="rId7">
            <a:alphaModFix/>
          </a:blip>
          <a:srcRect b="0" l="15440" r="-15439" t="0"/>
          <a:stretch/>
        </p:blipFill>
        <p:spPr>
          <a:xfrm>
            <a:off x="4356275" y="359800"/>
            <a:ext cx="2537850" cy="4394400"/>
          </a:xfrm>
          <a:prstGeom prst="rect">
            <a:avLst/>
          </a:prstGeom>
          <a:noFill/>
          <a:ln>
            <a:noFill/>
          </a:ln>
        </p:spPr>
      </p:pic>
      <p:pic>
        <p:nvPicPr>
          <p:cNvPr id="300" name="Google Shape;300;p40"/>
          <p:cNvPicPr preferRelativeResize="0"/>
          <p:nvPr/>
        </p:nvPicPr>
        <p:blipFill rotWithShape="1">
          <a:blip r:embed="rId8">
            <a:alphaModFix/>
          </a:blip>
          <a:srcRect b="31602" l="27978" r="16684" t="12494"/>
          <a:stretch/>
        </p:blipFill>
        <p:spPr>
          <a:xfrm>
            <a:off x="433825" y="1886650"/>
            <a:ext cx="3795000" cy="2875449"/>
          </a:xfrm>
          <a:prstGeom prst="rect">
            <a:avLst/>
          </a:prstGeom>
          <a:noFill/>
          <a:ln>
            <a:noFill/>
          </a:ln>
        </p:spPr>
      </p:pic>
      <p:pic>
        <p:nvPicPr>
          <p:cNvPr id="301" name="Google Shape;301;p40"/>
          <p:cNvPicPr preferRelativeResize="0"/>
          <p:nvPr/>
        </p:nvPicPr>
        <p:blipFill rotWithShape="1">
          <a:blip r:embed="rId9">
            <a:alphaModFix/>
          </a:blip>
          <a:srcRect b="45582" l="-1962" r="52774" t="27250"/>
          <a:stretch/>
        </p:blipFill>
        <p:spPr>
          <a:xfrm>
            <a:off x="433825" y="359800"/>
            <a:ext cx="3794998" cy="1397400"/>
          </a:xfrm>
          <a:prstGeom prst="rect">
            <a:avLst/>
          </a:prstGeom>
          <a:noFill/>
          <a:ln>
            <a:noFill/>
          </a:ln>
        </p:spPr>
      </p:pic>
      <p:pic>
        <p:nvPicPr>
          <p:cNvPr id="302" name="Google Shape;302;p40"/>
          <p:cNvPicPr preferRelativeResize="0"/>
          <p:nvPr/>
        </p:nvPicPr>
        <p:blipFill rotWithShape="1">
          <a:blip r:embed="rId10">
            <a:alphaModFix/>
          </a:blip>
          <a:srcRect b="14566" l="26927" r="45141" t="0"/>
          <a:stretch/>
        </p:blipFill>
        <p:spPr>
          <a:xfrm>
            <a:off x="6629825" y="359800"/>
            <a:ext cx="2146499" cy="43944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41"/>
          <p:cNvSpPr txBox="1"/>
          <p:nvPr>
            <p:ph type="title"/>
          </p:nvPr>
        </p:nvSpPr>
        <p:spPr>
          <a:xfrm>
            <a:off x="0" y="1258525"/>
            <a:ext cx="9144000" cy="196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9600"/>
              <a:t>Questions?</a:t>
            </a:r>
            <a:endParaRPr sz="9600"/>
          </a:p>
        </p:txBody>
      </p:sp>
      <p:sp>
        <p:nvSpPr>
          <p:cNvPr id="308" name="Google Shape;308;p41"/>
          <p:cNvSpPr txBox="1"/>
          <p:nvPr>
            <p:ph idx="1" type="body"/>
          </p:nvPr>
        </p:nvSpPr>
        <p:spPr>
          <a:xfrm>
            <a:off x="475500" y="3304625"/>
            <a:ext cx="8222100" cy="13008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Or comments?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5"/>
          <p:cNvSpPr txBox="1"/>
          <p:nvPr>
            <p:ph type="title"/>
          </p:nvPr>
        </p:nvSpPr>
        <p:spPr>
          <a:xfrm>
            <a:off x="-195775" y="1233175"/>
            <a:ext cx="49923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Analogue Cluster</a:t>
            </a:r>
            <a:endParaRPr/>
          </a:p>
        </p:txBody>
      </p:sp>
      <p:sp>
        <p:nvSpPr>
          <p:cNvPr id="81" name="Google Shape;81;p15"/>
          <p:cNvSpPr txBox="1"/>
          <p:nvPr>
            <p:ph idx="1" type="subTitle"/>
          </p:nvPr>
        </p:nvSpPr>
        <p:spPr>
          <a:xfrm>
            <a:off x="265500" y="2779477"/>
            <a:ext cx="4045200" cy="155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t>67 </a:t>
            </a:r>
            <a:r>
              <a:rPr lang="en"/>
              <a:t>correct • solved at: </a:t>
            </a:r>
            <a:r>
              <a:rPr b="1" lang="en"/>
              <a:t>00</a:t>
            </a:r>
            <a:r>
              <a:rPr b="1" lang="en"/>
              <a:t>:10</a:t>
            </a:r>
            <a:r>
              <a:rPr lang="en"/>
              <a:t> by</a:t>
            </a:r>
            <a:endParaRPr/>
          </a:p>
          <a:p>
            <a:pPr indent="0" lvl="0" marL="0" rtl="0" algn="ctr">
              <a:spcBef>
                <a:spcPts val="0"/>
              </a:spcBef>
              <a:spcAft>
                <a:spcPts val="0"/>
              </a:spcAft>
              <a:buNone/>
            </a:pPr>
            <a:r>
              <a:rPr b="1" lang="en" sz="1400"/>
              <a:t>Spaghetti Coders </a:t>
            </a:r>
            <a:r>
              <a:rPr lang="en" sz="1400"/>
              <a:t>(Cambridge)</a:t>
            </a:r>
            <a:endParaRPr sz="1400"/>
          </a:p>
          <a:p>
            <a:pPr indent="0" lvl="0" marL="0" rtl="0" algn="ctr">
              <a:spcBef>
                <a:spcPts val="0"/>
              </a:spcBef>
              <a:spcAft>
                <a:spcPts val="0"/>
              </a:spcAft>
              <a:buNone/>
            </a:pPr>
            <a:br>
              <a:rPr lang="en"/>
            </a:br>
            <a:r>
              <a:rPr lang="en"/>
              <a:t>Authors:</a:t>
            </a:r>
            <a:endParaRPr/>
          </a:p>
          <a:p>
            <a:pPr indent="0" lvl="0" marL="0" rtl="0" algn="ctr">
              <a:spcBef>
                <a:spcPts val="0"/>
              </a:spcBef>
              <a:spcAft>
                <a:spcPts val="0"/>
              </a:spcAft>
              <a:buNone/>
            </a:pPr>
            <a:r>
              <a:rPr b="1" lang="en"/>
              <a:t>Nir Oren</a:t>
            </a:r>
            <a:r>
              <a:rPr lang="en"/>
              <a:t> and </a:t>
            </a:r>
            <a:r>
              <a:rPr b="1" lang="en"/>
              <a:t>Robin Lee</a:t>
            </a:r>
            <a:endParaRPr/>
          </a:p>
        </p:txBody>
      </p:sp>
      <p:sp>
        <p:nvSpPr>
          <p:cNvPr id="82" name="Google Shape;82;p15"/>
          <p:cNvSpPr txBox="1"/>
          <p:nvPr>
            <p:ph idx="2" type="body"/>
          </p:nvPr>
        </p:nvSpPr>
        <p:spPr>
          <a:xfrm>
            <a:off x="4939500" y="724200"/>
            <a:ext cx="3837000" cy="369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Overview</a:t>
            </a:r>
            <a:endParaRPr sz="1400"/>
          </a:p>
          <a:p>
            <a:pPr indent="-317500" lvl="0" marL="457200" rtl="0" algn="l">
              <a:spcBef>
                <a:spcPts val="800"/>
              </a:spcBef>
              <a:spcAft>
                <a:spcPts val="0"/>
              </a:spcAft>
              <a:buSzPts val="1400"/>
              <a:buChar char="●"/>
            </a:pPr>
            <a:r>
              <a:rPr lang="en" sz="1400"/>
              <a:t>We have a simple graph with vertices having different "types"</a:t>
            </a:r>
            <a:endParaRPr sz="1400"/>
          </a:p>
          <a:p>
            <a:pPr indent="-317500" lvl="0" marL="457200" rtl="0" algn="l">
              <a:spcBef>
                <a:spcPts val="0"/>
              </a:spcBef>
              <a:spcAft>
                <a:spcPts val="0"/>
              </a:spcAft>
              <a:buSzPts val="1400"/>
              <a:buChar char="●"/>
            </a:pPr>
            <a:r>
              <a:rPr lang="en" sz="1400"/>
              <a:t>Make every pair of vertices connected by an edge the same "type"</a:t>
            </a:r>
            <a:endParaRPr sz="1400"/>
          </a:p>
          <a:p>
            <a:pPr indent="-317500" lvl="0" marL="457200" rtl="0" algn="l">
              <a:spcBef>
                <a:spcPts val="0"/>
              </a:spcBef>
              <a:spcAft>
                <a:spcPts val="0"/>
              </a:spcAft>
              <a:buSzPts val="1400"/>
              <a:buChar char="●"/>
            </a:pPr>
            <a:r>
              <a:rPr lang="en" sz="1400"/>
              <a:t>Change the minimum possible number of vertices.</a:t>
            </a:r>
            <a:endParaRPr sz="1400"/>
          </a:p>
        </p:txBody>
      </p:sp>
      <p:pic>
        <p:nvPicPr>
          <p:cNvPr id="83" name="Google Shape;83;p15"/>
          <p:cNvPicPr preferRelativeResize="0"/>
          <p:nvPr/>
        </p:nvPicPr>
        <p:blipFill>
          <a:blip r:embed="rId3">
            <a:alphaModFix/>
          </a:blip>
          <a:stretch>
            <a:fillRect/>
          </a:stretch>
        </p:blipFill>
        <p:spPr>
          <a:xfrm>
            <a:off x="633450" y="107425"/>
            <a:ext cx="3309299" cy="17549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42"/>
          <p:cNvSpPr/>
          <p:nvPr/>
        </p:nvSpPr>
        <p:spPr>
          <a:xfrm>
            <a:off x="0" y="2170475"/>
            <a:ext cx="9144000" cy="11643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42"/>
          <p:cNvSpPr txBox="1"/>
          <p:nvPr>
            <p:ph idx="4294967295" type="subTitle"/>
          </p:nvPr>
        </p:nvSpPr>
        <p:spPr>
          <a:xfrm>
            <a:off x="494950" y="2789125"/>
            <a:ext cx="8117700" cy="432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u="sng">
                <a:solidFill>
                  <a:schemeClr val="hlink"/>
                </a:solidFill>
                <a:hlinkClick r:id="rId3"/>
              </a:rPr>
              <a:t>http://domjudge.bath.ac.uk/</a:t>
            </a:r>
            <a:endParaRPr>
              <a:solidFill>
                <a:srgbClr val="FFFFFF"/>
              </a:solidFill>
            </a:endParaRPr>
          </a:p>
        </p:txBody>
      </p:sp>
      <p:sp>
        <p:nvSpPr>
          <p:cNvPr id="315" name="Google Shape;315;p42"/>
          <p:cNvSpPr txBox="1"/>
          <p:nvPr>
            <p:ph type="title"/>
          </p:nvPr>
        </p:nvSpPr>
        <p:spPr>
          <a:xfrm>
            <a:off x="460950" y="2065350"/>
            <a:ext cx="8222100" cy="1012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Final Standings</a:t>
            </a:r>
            <a:endParaRPr/>
          </a:p>
        </p:txBody>
      </p:sp>
      <p:pic>
        <p:nvPicPr>
          <p:cNvPr id="316" name="Google Shape;316;p42"/>
          <p:cNvPicPr preferRelativeResize="0"/>
          <p:nvPr/>
        </p:nvPicPr>
        <p:blipFill>
          <a:blip r:embed="rId4">
            <a:alphaModFix/>
          </a:blip>
          <a:stretch>
            <a:fillRect/>
          </a:stretch>
        </p:blipFill>
        <p:spPr>
          <a:xfrm>
            <a:off x="5618741" y="828525"/>
            <a:ext cx="3140518"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6"/>
          <p:cNvSpPr txBox="1"/>
          <p:nvPr>
            <p:ph idx="4294967295" type="body"/>
          </p:nvPr>
        </p:nvSpPr>
        <p:spPr>
          <a:xfrm>
            <a:off x="311700" y="1769575"/>
            <a:ext cx="2513400" cy="3022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400"/>
              <a:t>Connected Components</a:t>
            </a:r>
            <a:endParaRPr sz="1400"/>
          </a:p>
        </p:txBody>
      </p:sp>
      <p:sp>
        <p:nvSpPr>
          <p:cNvPr id="89" name="Google Shape;89;p16"/>
          <p:cNvSpPr txBox="1"/>
          <p:nvPr>
            <p:ph idx="4294967295" type="title"/>
          </p:nvPr>
        </p:nvSpPr>
        <p:spPr>
          <a:xfrm>
            <a:off x="311700" y="391350"/>
            <a:ext cx="8520600" cy="62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dk1"/>
                </a:solidFill>
              </a:rPr>
              <a:t>Analogue ClusterAnalogue Cluster</a:t>
            </a:r>
            <a:r>
              <a:rPr lang="en">
                <a:solidFill>
                  <a:schemeClr val="dk1"/>
                </a:solidFill>
              </a:rPr>
              <a:t> - Solution</a:t>
            </a:r>
            <a:endParaRPr>
              <a:solidFill>
                <a:schemeClr val="dk1"/>
              </a:solidFill>
            </a:endParaRPr>
          </a:p>
        </p:txBody>
      </p:sp>
      <p:sp>
        <p:nvSpPr>
          <p:cNvPr id="90" name="Google Shape;90;p16"/>
          <p:cNvSpPr txBox="1"/>
          <p:nvPr>
            <p:ph idx="4294967295" type="body"/>
          </p:nvPr>
        </p:nvSpPr>
        <p:spPr>
          <a:xfrm>
            <a:off x="311700" y="1152475"/>
            <a:ext cx="2408100" cy="589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2100"/>
              <a:t>Techniques</a:t>
            </a:r>
            <a:endParaRPr b="1" sz="2100"/>
          </a:p>
        </p:txBody>
      </p:sp>
      <p:sp>
        <p:nvSpPr>
          <p:cNvPr id="91" name="Google Shape;91;p16"/>
          <p:cNvSpPr txBox="1"/>
          <p:nvPr>
            <p:ph idx="4294967295" type="body"/>
          </p:nvPr>
        </p:nvSpPr>
        <p:spPr>
          <a:xfrm>
            <a:off x="2825075" y="1152475"/>
            <a:ext cx="6007200" cy="589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2100"/>
              <a:t>Algorithm</a:t>
            </a:r>
            <a:endParaRPr b="1" sz="2100"/>
          </a:p>
        </p:txBody>
      </p:sp>
      <p:sp>
        <p:nvSpPr>
          <p:cNvPr id="92" name="Google Shape;92;p16"/>
          <p:cNvSpPr txBox="1"/>
          <p:nvPr>
            <p:ph idx="4294967295" type="body"/>
          </p:nvPr>
        </p:nvSpPr>
        <p:spPr>
          <a:xfrm>
            <a:off x="2825077" y="1769575"/>
            <a:ext cx="5898300" cy="3022800"/>
          </a:xfrm>
          <a:prstGeom prst="rect">
            <a:avLst/>
          </a:prstGeom>
        </p:spPr>
        <p:txBody>
          <a:bodyPr anchorCtr="0" anchor="t" bIns="91425" lIns="91425" spcFirstLastPara="1" rIns="91425" wrap="square" tIns="91425">
            <a:noAutofit/>
          </a:bodyPr>
          <a:lstStyle/>
          <a:p>
            <a:pPr indent="-317500" lvl="0" marL="457200" marR="0" rtl="0" algn="l">
              <a:lnSpc>
                <a:spcPct val="115000"/>
              </a:lnSpc>
              <a:spcBef>
                <a:spcPts val="0"/>
              </a:spcBef>
              <a:spcAft>
                <a:spcPts val="0"/>
              </a:spcAft>
              <a:buSzPts val="1400"/>
              <a:buChar char="●"/>
            </a:pPr>
            <a:r>
              <a:rPr lang="en" sz="1400"/>
              <a:t>Find the connected components</a:t>
            </a:r>
            <a:endParaRPr sz="1400"/>
          </a:p>
          <a:p>
            <a:pPr indent="-317500" lvl="0" marL="457200" marR="0" rtl="0" algn="l">
              <a:lnSpc>
                <a:spcPct val="115000"/>
              </a:lnSpc>
              <a:spcBef>
                <a:spcPts val="0"/>
              </a:spcBef>
              <a:spcAft>
                <a:spcPts val="0"/>
              </a:spcAft>
              <a:buSzPts val="1400"/>
              <a:buChar char="●"/>
            </a:pPr>
            <a:r>
              <a:rPr lang="en" sz="1400"/>
              <a:t>In each component, find the most popular width</a:t>
            </a:r>
            <a:endParaRPr sz="1400"/>
          </a:p>
          <a:p>
            <a:pPr indent="-317500" lvl="0" marL="457200" marR="0" rtl="0" algn="l">
              <a:lnSpc>
                <a:spcPct val="115000"/>
              </a:lnSpc>
              <a:spcBef>
                <a:spcPts val="0"/>
              </a:spcBef>
              <a:spcAft>
                <a:spcPts val="0"/>
              </a:spcAft>
              <a:buSzPts val="1400"/>
              <a:buChar char="●"/>
            </a:pPr>
            <a:r>
              <a:rPr lang="en" sz="1400"/>
              <a:t>Modify all the others to fix</a:t>
            </a:r>
            <a:endParaRPr sz="14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7"/>
          <p:cNvSpPr txBox="1"/>
          <p:nvPr>
            <p:ph type="title"/>
          </p:nvPr>
        </p:nvSpPr>
        <p:spPr>
          <a:xfrm>
            <a:off x="-195775" y="1233175"/>
            <a:ext cx="49923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Bus Logic</a:t>
            </a:r>
            <a:endParaRPr/>
          </a:p>
        </p:txBody>
      </p:sp>
      <p:sp>
        <p:nvSpPr>
          <p:cNvPr id="98" name="Google Shape;98;p17"/>
          <p:cNvSpPr txBox="1"/>
          <p:nvPr>
            <p:ph idx="1" type="subTitle"/>
          </p:nvPr>
        </p:nvSpPr>
        <p:spPr>
          <a:xfrm>
            <a:off x="265500" y="2779477"/>
            <a:ext cx="4045200" cy="155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t>93 </a:t>
            </a:r>
            <a:r>
              <a:rPr lang="en"/>
              <a:t>correct • solved at: </a:t>
            </a:r>
            <a:r>
              <a:rPr b="1" lang="en"/>
              <a:t>00</a:t>
            </a:r>
            <a:r>
              <a:rPr b="1" lang="en"/>
              <a:t>:09</a:t>
            </a:r>
            <a:r>
              <a:rPr lang="en"/>
              <a:t> by</a:t>
            </a:r>
            <a:endParaRPr/>
          </a:p>
          <a:p>
            <a:pPr indent="0" lvl="0" marL="0" rtl="0" algn="ctr">
              <a:spcBef>
                <a:spcPts val="0"/>
              </a:spcBef>
              <a:spcAft>
                <a:spcPts val="0"/>
              </a:spcAft>
              <a:buNone/>
            </a:pPr>
            <a:r>
              <a:rPr b="1" lang="en" sz="1400"/>
              <a:t>Spartans </a:t>
            </a:r>
            <a:r>
              <a:rPr lang="en" sz="1400"/>
              <a:t>(Cambridge)</a:t>
            </a:r>
            <a:endParaRPr sz="1400"/>
          </a:p>
          <a:p>
            <a:pPr indent="0" lvl="0" marL="0" rtl="0" algn="ctr">
              <a:spcBef>
                <a:spcPts val="0"/>
              </a:spcBef>
              <a:spcAft>
                <a:spcPts val="0"/>
              </a:spcAft>
              <a:buNone/>
            </a:pPr>
            <a:br>
              <a:rPr lang="en"/>
            </a:br>
            <a:r>
              <a:rPr lang="en"/>
              <a:t>Author: </a:t>
            </a:r>
            <a:r>
              <a:rPr b="1" lang="en"/>
              <a:t>Robin Lee</a:t>
            </a:r>
            <a:endParaRPr/>
          </a:p>
        </p:txBody>
      </p:sp>
      <p:sp>
        <p:nvSpPr>
          <p:cNvPr id="99" name="Google Shape;99;p17"/>
          <p:cNvSpPr txBox="1"/>
          <p:nvPr>
            <p:ph idx="2" type="body"/>
          </p:nvPr>
        </p:nvSpPr>
        <p:spPr>
          <a:xfrm>
            <a:off x="4939500" y="724200"/>
            <a:ext cx="3837000" cy="369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Overview</a:t>
            </a:r>
            <a:endParaRPr sz="1400"/>
          </a:p>
          <a:p>
            <a:pPr indent="-317500" lvl="0" marL="457200" rtl="0" algn="l">
              <a:spcBef>
                <a:spcPts val="800"/>
              </a:spcBef>
              <a:spcAft>
                <a:spcPts val="0"/>
              </a:spcAft>
              <a:buSzPts val="1400"/>
              <a:buChar char="●"/>
            </a:pPr>
            <a:r>
              <a:rPr lang="en" sz="1400"/>
              <a:t>We have a set number of stops and a list of bus routes showing which stop each bus visits. </a:t>
            </a:r>
            <a:endParaRPr sz="1400"/>
          </a:p>
          <a:p>
            <a:pPr indent="-317500" lvl="0" marL="457200" rtl="0" algn="l">
              <a:spcBef>
                <a:spcPts val="0"/>
              </a:spcBef>
              <a:spcAft>
                <a:spcPts val="0"/>
              </a:spcAft>
              <a:buSzPts val="1400"/>
              <a:buChar char="●"/>
            </a:pPr>
            <a:r>
              <a:rPr lang="en" sz="1400"/>
              <a:t>When a bus finishes a route, it drives back to the first stop in the route and starts again.</a:t>
            </a:r>
            <a:endParaRPr sz="1400"/>
          </a:p>
          <a:p>
            <a:pPr indent="-317500" lvl="0" marL="457200" rtl="0" algn="l">
              <a:spcBef>
                <a:spcPts val="0"/>
              </a:spcBef>
              <a:spcAft>
                <a:spcPts val="0"/>
              </a:spcAft>
              <a:buSzPts val="1400"/>
              <a:buChar char="●"/>
            </a:pPr>
            <a:r>
              <a:rPr lang="en" sz="1400"/>
              <a:t>Given a starting stop, find which busses visit it, and then count the number of distinct stops that set of busses visits.	</a:t>
            </a:r>
            <a:endParaRPr sz="1400"/>
          </a:p>
        </p:txBody>
      </p:sp>
      <p:pic>
        <p:nvPicPr>
          <p:cNvPr id="100" name="Google Shape;100;p17"/>
          <p:cNvPicPr preferRelativeResize="0"/>
          <p:nvPr/>
        </p:nvPicPr>
        <p:blipFill>
          <a:blip r:embed="rId3">
            <a:alphaModFix/>
          </a:blip>
          <a:stretch>
            <a:fillRect/>
          </a:stretch>
        </p:blipFill>
        <p:spPr>
          <a:xfrm>
            <a:off x="713113" y="225276"/>
            <a:ext cx="3174524" cy="17507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8"/>
          <p:cNvSpPr txBox="1"/>
          <p:nvPr>
            <p:ph idx="4294967295" type="body"/>
          </p:nvPr>
        </p:nvSpPr>
        <p:spPr>
          <a:xfrm>
            <a:off x="311700" y="1769575"/>
            <a:ext cx="2513400" cy="3022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400"/>
              <a:t>Bitmasks</a:t>
            </a:r>
            <a:endParaRPr sz="1400"/>
          </a:p>
          <a:p>
            <a:pPr indent="-317500" lvl="0" marL="457200" rtl="0" algn="l">
              <a:spcBef>
                <a:spcPts val="0"/>
              </a:spcBef>
              <a:spcAft>
                <a:spcPts val="0"/>
              </a:spcAft>
              <a:buSzPts val="1400"/>
              <a:buChar char="●"/>
            </a:pPr>
            <a:r>
              <a:rPr lang="en" sz="1400"/>
              <a:t>Logic</a:t>
            </a:r>
            <a:endParaRPr sz="1400"/>
          </a:p>
        </p:txBody>
      </p:sp>
      <p:sp>
        <p:nvSpPr>
          <p:cNvPr id="106" name="Google Shape;106;p18"/>
          <p:cNvSpPr txBox="1"/>
          <p:nvPr>
            <p:ph idx="4294967295" type="title"/>
          </p:nvPr>
        </p:nvSpPr>
        <p:spPr>
          <a:xfrm>
            <a:off x="311700" y="391350"/>
            <a:ext cx="8520600" cy="62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dk1"/>
                </a:solidFill>
              </a:rPr>
              <a:t>Bus Logic</a:t>
            </a:r>
            <a:r>
              <a:rPr lang="en">
                <a:solidFill>
                  <a:schemeClr val="dk1"/>
                </a:solidFill>
              </a:rPr>
              <a:t> - Solution</a:t>
            </a:r>
            <a:endParaRPr>
              <a:solidFill>
                <a:schemeClr val="dk1"/>
              </a:solidFill>
            </a:endParaRPr>
          </a:p>
        </p:txBody>
      </p:sp>
      <p:sp>
        <p:nvSpPr>
          <p:cNvPr id="107" name="Google Shape;107;p18"/>
          <p:cNvSpPr txBox="1"/>
          <p:nvPr>
            <p:ph idx="4294967295" type="body"/>
          </p:nvPr>
        </p:nvSpPr>
        <p:spPr>
          <a:xfrm>
            <a:off x="311700" y="1152475"/>
            <a:ext cx="2408100" cy="589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2100"/>
              <a:t>Techniques</a:t>
            </a:r>
            <a:endParaRPr b="1" sz="2100"/>
          </a:p>
        </p:txBody>
      </p:sp>
      <p:sp>
        <p:nvSpPr>
          <p:cNvPr id="108" name="Google Shape;108;p18"/>
          <p:cNvSpPr txBox="1"/>
          <p:nvPr>
            <p:ph idx="4294967295" type="body"/>
          </p:nvPr>
        </p:nvSpPr>
        <p:spPr>
          <a:xfrm>
            <a:off x="2825075" y="1152475"/>
            <a:ext cx="6007200" cy="589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2100"/>
              <a:t>Algorithm</a:t>
            </a:r>
            <a:endParaRPr b="1" sz="2100"/>
          </a:p>
        </p:txBody>
      </p:sp>
      <p:sp>
        <p:nvSpPr>
          <p:cNvPr id="109" name="Google Shape;109;p18"/>
          <p:cNvSpPr txBox="1"/>
          <p:nvPr>
            <p:ph idx="4294967295" type="body"/>
          </p:nvPr>
        </p:nvSpPr>
        <p:spPr>
          <a:xfrm>
            <a:off x="2825077" y="1769575"/>
            <a:ext cx="5898300" cy="3022800"/>
          </a:xfrm>
          <a:prstGeom prst="rect">
            <a:avLst/>
          </a:prstGeom>
        </p:spPr>
        <p:txBody>
          <a:bodyPr anchorCtr="0" anchor="t" bIns="91425" lIns="91425" spcFirstLastPara="1" rIns="91425" wrap="square" tIns="91425">
            <a:noAutofit/>
          </a:bodyPr>
          <a:lstStyle/>
          <a:p>
            <a:pPr indent="-317500" lvl="0" marL="457200" marR="0" rtl="0" algn="l">
              <a:lnSpc>
                <a:spcPct val="115000"/>
              </a:lnSpc>
              <a:spcBef>
                <a:spcPts val="0"/>
              </a:spcBef>
              <a:spcAft>
                <a:spcPts val="0"/>
              </a:spcAft>
              <a:buSzPts val="1400"/>
              <a:buChar char="●"/>
            </a:pPr>
            <a:r>
              <a:rPr lang="en" sz="1400"/>
              <a:t>Represent the bus routes as integer bitmasks</a:t>
            </a:r>
            <a:endParaRPr sz="1400"/>
          </a:p>
          <a:p>
            <a:pPr indent="-317500" lvl="1" marL="914400" marR="0" rtl="0" algn="l">
              <a:lnSpc>
                <a:spcPct val="115000"/>
              </a:lnSpc>
              <a:spcBef>
                <a:spcPts val="0"/>
              </a:spcBef>
              <a:spcAft>
                <a:spcPts val="0"/>
              </a:spcAft>
              <a:buSzPts val="1400"/>
              <a:buChar char="○"/>
            </a:pPr>
            <a:r>
              <a:rPr lang="en"/>
              <a:t>0 = bus does not visit this stop</a:t>
            </a:r>
            <a:endParaRPr/>
          </a:p>
          <a:p>
            <a:pPr indent="-317500" lvl="1" marL="914400" marR="0" rtl="0" algn="l">
              <a:lnSpc>
                <a:spcPct val="115000"/>
              </a:lnSpc>
              <a:spcBef>
                <a:spcPts val="0"/>
              </a:spcBef>
              <a:spcAft>
                <a:spcPts val="0"/>
              </a:spcAft>
              <a:buSzPts val="1400"/>
              <a:buChar char="○"/>
            </a:pPr>
            <a:r>
              <a:rPr lang="en"/>
              <a:t>1 = bus does visit this stop</a:t>
            </a:r>
            <a:endParaRPr/>
          </a:p>
          <a:p>
            <a:pPr indent="-317500" lvl="0" marL="457200" marR="0" rtl="0" algn="l">
              <a:lnSpc>
                <a:spcPct val="115000"/>
              </a:lnSpc>
              <a:spcBef>
                <a:spcPts val="0"/>
              </a:spcBef>
              <a:spcAft>
                <a:spcPts val="0"/>
              </a:spcAft>
              <a:buSzPts val="1400"/>
              <a:buChar char="●"/>
            </a:pPr>
            <a:r>
              <a:rPr lang="en" sz="1400"/>
              <a:t>We can change to any bus </a:t>
            </a:r>
            <a:r>
              <a:rPr b="1" lang="en" sz="1400"/>
              <a:t>b</a:t>
            </a:r>
            <a:r>
              <a:rPr lang="en" sz="1400"/>
              <a:t> if it overlaps with our starting bus </a:t>
            </a:r>
            <a:r>
              <a:rPr b="1" lang="en" sz="1400"/>
              <a:t>a</a:t>
            </a:r>
            <a:endParaRPr b="1" sz="1400"/>
          </a:p>
          <a:p>
            <a:pPr indent="-317500" lvl="1" marL="914400" marR="0" rtl="0" algn="l">
              <a:lnSpc>
                <a:spcPct val="115000"/>
              </a:lnSpc>
              <a:spcBef>
                <a:spcPts val="0"/>
              </a:spcBef>
              <a:spcAft>
                <a:spcPts val="0"/>
              </a:spcAft>
              <a:buSzPts val="1400"/>
              <a:buChar char="○"/>
            </a:pPr>
            <a:r>
              <a:rPr lang="en"/>
              <a:t>(</a:t>
            </a:r>
            <a:r>
              <a:rPr b="1" lang="en"/>
              <a:t>a</a:t>
            </a:r>
            <a:r>
              <a:rPr lang="en"/>
              <a:t> AND </a:t>
            </a:r>
            <a:r>
              <a:rPr b="1" lang="en"/>
              <a:t>b</a:t>
            </a:r>
            <a:r>
              <a:rPr lang="en"/>
              <a:t>) ≠ 0</a:t>
            </a:r>
            <a:endParaRPr/>
          </a:p>
          <a:p>
            <a:pPr indent="-317500" lvl="0" marL="457200" marR="0" rtl="0" algn="l">
              <a:lnSpc>
                <a:spcPct val="115000"/>
              </a:lnSpc>
              <a:spcBef>
                <a:spcPts val="0"/>
              </a:spcBef>
              <a:spcAft>
                <a:spcPts val="0"/>
              </a:spcAft>
              <a:buSzPts val="1400"/>
              <a:buChar char="●"/>
            </a:pPr>
            <a:r>
              <a:rPr lang="en" sz="1400"/>
              <a:t>We can reach any stop on a bus route </a:t>
            </a:r>
            <a:r>
              <a:rPr b="1" lang="en" sz="1400"/>
              <a:t>b</a:t>
            </a:r>
            <a:r>
              <a:rPr lang="en" sz="1400"/>
              <a:t> that is changeable-to</a:t>
            </a:r>
            <a:endParaRPr sz="1400"/>
          </a:p>
          <a:p>
            <a:pPr indent="-317500" lvl="1" marL="914400" marR="0" rtl="0" algn="l">
              <a:lnSpc>
                <a:spcPct val="115000"/>
              </a:lnSpc>
              <a:spcBef>
                <a:spcPts val="0"/>
              </a:spcBef>
              <a:spcAft>
                <a:spcPts val="0"/>
              </a:spcAft>
              <a:buSzPts val="1400"/>
              <a:buChar char="○"/>
            </a:pPr>
            <a:r>
              <a:rPr b="1" lang="en"/>
              <a:t>answer</a:t>
            </a:r>
            <a:r>
              <a:rPr lang="en"/>
              <a:t> = (</a:t>
            </a:r>
            <a:r>
              <a:rPr b="1" lang="en"/>
              <a:t>answer </a:t>
            </a:r>
            <a:r>
              <a:rPr lang="en"/>
              <a:t>OR </a:t>
            </a:r>
            <a:r>
              <a:rPr b="1" lang="en"/>
              <a:t>b</a:t>
            </a:r>
            <a:r>
              <a:rPr lang="en"/>
              <a:t>) IF (</a:t>
            </a:r>
            <a:r>
              <a:rPr b="1" lang="en"/>
              <a:t>a </a:t>
            </a:r>
            <a:r>
              <a:rPr lang="en"/>
              <a:t>AND </a:t>
            </a:r>
            <a:r>
              <a:rPr b="1" lang="en"/>
              <a:t>b</a:t>
            </a:r>
            <a:r>
              <a:rPr lang="en"/>
              <a:t>) </a:t>
            </a:r>
            <a:r>
              <a:rPr lang="en"/>
              <a:t>≠ 0</a:t>
            </a:r>
            <a:endParaRPr/>
          </a:p>
          <a:p>
            <a:pPr indent="-317500" lvl="0" marL="457200" marR="0" rtl="0" algn="l">
              <a:lnSpc>
                <a:spcPct val="115000"/>
              </a:lnSpc>
              <a:spcBef>
                <a:spcPts val="0"/>
              </a:spcBef>
              <a:spcAft>
                <a:spcPts val="0"/>
              </a:spcAft>
              <a:buSzPts val="1400"/>
              <a:buChar char="●"/>
            </a:pPr>
            <a:r>
              <a:rPr lang="en" sz="1400"/>
              <a:t>Count the number of bits and print!</a:t>
            </a:r>
            <a:endParaRPr sz="1400"/>
          </a:p>
          <a:p>
            <a:pPr indent="-317500" lvl="1" marL="914400" marR="0" rtl="0" algn="l">
              <a:lnSpc>
                <a:spcPct val="115000"/>
              </a:lnSpc>
              <a:spcBef>
                <a:spcPts val="0"/>
              </a:spcBef>
              <a:spcAft>
                <a:spcPts val="0"/>
              </a:spcAft>
              <a:buSzPts val="1400"/>
              <a:buChar char="○"/>
            </a:pPr>
            <a:r>
              <a:rPr lang="en"/>
              <a:t>bits(x) ← </a:t>
            </a:r>
            <a:r>
              <a:rPr b="1" lang="en"/>
              <a:t>if</a:t>
            </a:r>
            <a:r>
              <a:rPr lang="en"/>
              <a:t> bits(x) == 0 </a:t>
            </a:r>
            <a:r>
              <a:rPr b="1" lang="en"/>
              <a:t>then </a:t>
            </a:r>
            <a:r>
              <a:rPr lang="en"/>
              <a:t>0 </a:t>
            </a:r>
            <a:r>
              <a:rPr b="1" lang="en"/>
              <a:t>else</a:t>
            </a:r>
            <a:r>
              <a:rPr lang="en"/>
              <a:t> bits(x%2) + bits(x/2)</a:t>
            </a:r>
            <a:endParaRPr/>
          </a:p>
          <a:p>
            <a:pPr indent="-317500" lvl="1" marL="914400" marR="0" rtl="0" algn="l">
              <a:lnSpc>
                <a:spcPct val="115000"/>
              </a:lnSpc>
              <a:spcBef>
                <a:spcPts val="0"/>
              </a:spcBef>
              <a:spcAft>
                <a:spcPts val="0"/>
              </a:spcAft>
              <a:buSzPts val="1400"/>
              <a:buChar char="○"/>
            </a:pPr>
            <a:r>
              <a:rPr lang="en"/>
              <a:t>bits(x) ← __builtin_popcount(x) </a:t>
            </a:r>
            <a:r>
              <a:rPr i="1" lang="en"/>
              <a:t>in c++</a:t>
            </a:r>
            <a:endParaRPr i="1"/>
          </a:p>
          <a:p>
            <a:pPr indent="-317500" lvl="1" marL="914400" marR="0" rtl="0" algn="l">
              <a:lnSpc>
                <a:spcPct val="115000"/>
              </a:lnSpc>
              <a:spcBef>
                <a:spcPts val="0"/>
              </a:spcBef>
              <a:spcAft>
                <a:spcPts val="0"/>
              </a:spcAft>
              <a:buSzPts val="1400"/>
              <a:buChar char="○"/>
            </a:pPr>
            <a:r>
              <a:rPr lang="en"/>
              <a:t>bits(x) ← bin(x).count('1') </a:t>
            </a:r>
            <a:r>
              <a:rPr i="1" lang="en"/>
              <a:t>in python</a:t>
            </a:r>
            <a:endParaRPr i="1"/>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19"/>
          <p:cNvSpPr txBox="1"/>
          <p:nvPr>
            <p:ph type="title"/>
          </p:nvPr>
        </p:nvSpPr>
        <p:spPr>
          <a:xfrm>
            <a:off x="-195775" y="1233175"/>
            <a:ext cx="49923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Code Word</a:t>
            </a:r>
            <a:endParaRPr/>
          </a:p>
        </p:txBody>
      </p:sp>
      <p:sp>
        <p:nvSpPr>
          <p:cNvPr id="115" name="Google Shape;115;p19"/>
          <p:cNvSpPr txBox="1"/>
          <p:nvPr>
            <p:ph idx="1" type="subTitle"/>
          </p:nvPr>
        </p:nvSpPr>
        <p:spPr>
          <a:xfrm>
            <a:off x="265500" y="2779477"/>
            <a:ext cx="4045200" cy="155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t>35 </a:t>
            </a:r>
            <a:r>
              <a:rPr lang="en"/>
              <a:t>correct • solved at: </a:t>
            </a:r>
            <a:r>
              <a:rPr b="1" lang="en"/>
              <a:t>00</a:t>
            </a:r>
            <a:r>
              <a:rPr b="1" lang="en"/>
              <a:t>:22</a:t>
            </a:r>
            <a:r>
              <a:rPr lang="en"/>
              <a:t> by</a:t>
            </a:r>
            <a:endParaRPr/>
          </a:p>
          <a:p>
            <a:pPr indent="0" lvl="0" marL="0" rtl="0" algn="ctr">
              <a:spcBef>
                <a:spcPts val="0"/>
              </a:spcBef>
              <a:spcAft>
                <a:spcPts val="0"/>
              </a:spcAft>
              <a:buNone/>
            </a:pPr>
            <a:r>
              <a:rPr b="1" lang="en" sz="1400"/>
              <a:t>Triniceratops </a:t>
            </a:r>
            <a:r>
              <a:rPr lang="en" sz="1400"/>
              <a:t>(Cambridge)</a:t>
            </a:r>
            <a:endParaRPr sz="1400"/>
          </a:p>
          <a:p>
            <a:pPr indent="0" lvl="0" marL="0" rtl="0" algn="ctr">
              <a:spcBef>
                <a:spcPts val="0"/>
              </a:spcBef>
              <a:spcAft>
                <a:spcPts val="0"/>
              </a:spcAft>
              <a:buNone/>
            </a:pPr>
            <a:br>
              <a:rPr lang="en"/>
            </a:br>
            <a:r>
              <a:rPr lang="en"/>
              <a:t>Author: </a:t>
            </a:r>
            <a:r>
              <a:rPr b="1" lang="en"/>
              <a:t>Robin Lee</a:t>
            </a:r>
            <a:endParaRPr/>
          </a:p>
        </p:txBody>
      </p:sp>
      <p:sp>
        <p:nvSpPr>
          <p:cNvPr id="116" name="Google Shape;116;p19"/>
          <p:cNvSpPr txBox="1"/>
          <p:nvPr>
            <p:ph idx="2" type="body"/>
          </p:nvPr>
        </p:nvSpPr>
        <p:spPr>
          <a:xfrm>
            <a:off x="4939500" y="724200"/>
            <a:ext cx="3837000" cy="369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Overview</a:t>
            </a:r>
            <a:endParaRPr sz="1400"/>
          </a:p>
          <a:p>
            <a:pPr indent="-317500" lvl="0" marL="457200" rtl="0" algn="l">
              <a:spcBef>
                <a:spcPts val="800"/>
              </a:spcBef>
              <a:spcAft>
                <a:spcPts val="0"/>
              </a:spcAft>
              <a:buSzPts val="1400"/>
              <a:buChar char="●"/>
            </a:pPr>
            <a:r>
              <a:rPr lang="en" sz="1400"/>
              <a:t>Output the number of ways of typing in a code on a number grid,</a:t>
            </a:r>
            <a:endParaRPr sz="1400"/>
          </a:p>
          <a:p>
            <a:pPr indent="-317500" lvl="0" marL="457200" rtl="0" algn="l">
              <a:spcBef>
                <a:spcPts val="0"/>
              </a:spcBef>
              <a:spcAft>
                <a:spcPts val="0"/>
              </a:spcAft>
              <a:buSzPts val="1400"/>
              <a:buChar char="●"/>
            </a:pPr>
            <a:r>
              <a:rPr b="1" lang="en" sz="1400"/>
              <a:t>Excluding </a:t>
            </a:r>
            <a:r>
              <a:rPr lang="en" sz="1400"/>
              <a:t>any ways in which two keys are too close to each other,</a:t>
            </a:r>
            <a:endParaRPr sz="1400"/>
          </a:p>
          <a:p>
            <a:pPr indent="-317500" lvl="0" marL="457200" rtl="0" algn="l">
              <a:spcBef>
                <a:spcPts val="0"/>
              </a:spcBef>
              <a:spcAft>
                <a:spcPts val="0"/>
              </a:spcAft>
              <a:buSzPts val="1400"/>
              <a:buChar char="●"/>
            </a:pPr>
            <a:r>
              <a:rPr b="1" lang="en" sz="1400"/>
              <a:t>Modulo </a:t>
            </a:r>
            <a:r>
              <a:rPr lang="en" sz="1400"/>
              <a:t>a large number.</a:t>
            </a:r>
            <a:endParaRPr sz="1400"/>
          </a:p>
        </p:txBody>
      </p:sp>
      <p:pic>
        <p:nvPicPr>
          <p:cNvPr id="117" name="Google Shape;117;p19"/>
          <p:cNvPicPr preferRelativeResize="0"/>
          <p:nvPr/>
        </p:nvPicPr>
        <p:blipFill>
          <a:blip r:embed="rId3">
            <a:alphaModFix/>
          </a:blip>
          <a:stretch>
            <a:fillRect/>
          </a:stretch>
        </p:blipFill>
        <p:spPr>
          <a:xfrm>
            <a:off x="636013" y="148074"/>
            <a:ext cx="3328726" cy="18736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0"/>
          <p:cNvSpPr txBox="1"/>
          <p:nvPr>
            <p:ph idx="4294967295" type="body"/>
          </p:nvPr>
        </p:nvSpPr>
        <p:spPr>
          <a:xfrm>
            <a:off x="311700" y="1769575"/>
            <a:ext cx="2513400" cy="3022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400"/>
              <a:t>Dynamic programming</a:t>
            </a:r>
            <a:endParaRPr sz="1400"/>
          </a:p>
          <a:p>
            <a:pPr indent="-317500" lvl="0" marL="457200" rtl="0" algn="l">
              <a:spcBef>
                <a:spcPts val="0"/>
              </a:spcBef>
              <a:spcAft>
                <a:spcPts val="0"/>
              </a:spcAft>
              <a:buSzPts val="1400"/>
              <a:buChar char="●"/>
            </a:pPr>
            <a:r>
              <a:t/>
            </a:r>
            <a:endParaRPr sz="1400"/>
          </a:p>
        </p:txBody>
      </p:sp>
      <p:sp>
        <p:nvSpPr>
          <p:cNvPr id="123" name="Google Shape;123;p20"/>
          <p:cNvSpPr txBox="1"/>
          <p:nvPr>
            <p:ph idx="4294967295" type="title"/>
          </p:nvPr>
        </p:nvSpPr>
        <p:spPr>
          <a:xfrm>
            <a:off x="311700" y="391350"/>
            <a:ext cx="8520600" cy="62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dk1"/>
                </a:solidFill>
              </a:rPr>
              <a:t>Code Word</a:t>
            </a:r>
            <a:r>
              <a:rPr lang="en">
                <a:solidFill>
                  <a:schemeClr val="dk1"/>
                </a:solidFill>
              </a:rPr>
              <a:t> - Solution</a:t>
            </a:r>
            <a:endParaRPr>
              <a:solidFill>
                <a:schemeClr val="dk1"/>
              </a:solidFill>
            </a:endParaRPr>
          </a:p>
        </p:txBody>
      </p:sp>
      <p:sp>
        <p:nvSpPr>
          <p:cNvPr id="124" name="Google Shape;124;p20"/>
          <p:cNvSpPr txBox="1"/>
          <p:nvPr>
            <p:ph idx="4294967295" type="body"/>
          </p:nvPr>
        </p:nvSpPr>
        <p:spPr>
          <a:xfrm>
            <a:off x="311700" y="1152475"/>
            <a:ext cx="2408100" cy="589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2100"/>
              <a:t>Techniques</a:t>
            </a:r>
            <a:endParaRPr b="1" sz="2100"/>
          </a:p>
        </p:txBody>
      </p:sp>
      <p:sp>
        <p:nvSpPr>
          <p:cNvPr id="125" name="Google Shape;125;p20"/>
          <p:cNvSpPr txBox="1"/>
          <p:nvPr>
            <p:ph idx="4294967295" type="body"/>
          </p:nvPr>
        </p:nvSpPr>
        <p:spPr>
          <a:xfrm>
            <a:off x="2825075" y="1152475"/>
            <a:ext cx="6007200" cy="589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2100"/>
              <a:t>Algorithm</a:t>
            </a:r>
            <a:endParaRPr b="1" sz="2100"/>
          </a:p>
        </p:txBody>
      </p:sp>
      <p:sp>
        <p:nvSpPr>
          <p:cNvPr id="126" name="Google Shape;126;p20"/>
          <p:cNvSpPr txBox="1"/>
          <p:nvPr>
            <p:ph idx="4294967295" type="body"/>
          </p:nvPr>
        </p:nvSpPr>
        <p:spPr>
          <a:xfrm>
            <a:off x="2825077" y="1769575"/>
            <a:ext cx="5898300" cy="3022800"/>
          </a:xfrm>
          <a:prstGeom prst="rect">
            <a:avLst/>
          </a:prstGeom>
        </p:spPr>
        <p:txBody>
          <a:bodyPr anchorCtr="0" anchor="t" bIns="91425" lIns="91425" spcFirstLastPara="1" rIns="91425" wrap="square" tIns="91425">
            <a:noAutofit/>
          </a:bodyPr>
          <a:lstStyle/>
          <a:p>
            <a:pPr indent="-317500" lvl="0" marL="457200" marR="0" rtl="0" algn="l">
              <a:lnSpc>
                <a:spcPct val="115000"/>
              </a:lnSpc>
              <a:spcBef>
                <a:spcPts val="0"/>
              </a:spcBef>
              <a:spcAft>
                <a:spcPts val="0"/>
              </a:spcAft>
              <a:buSzPts val="1400"/>
              <a:buChar char="●"/>
            </a:pPr>
            <a:r>
              <a:rPr lang="en" sz="1400"/>
              <a:t>Modulo is not a problem if we only add and subtract and take the modlus every time.</a:t>
            </a:r>
            <a:endParaRPr sz="1400"/>
          </a:p>
          <a:p>
            <a:pPr indent="-317500" lvl="0" marL="457200" marR="0" rtl="0" algn="l">
              <a:lnSpc>
                <a:spcPct val="115000"/>
              </a:lnSpc>
              <a:spcBef>
                <a:spcPts val="0"/>
              </a:spcBef>
              <a:spcAft>
                <a:spcPts val="0"/>
              </a:spcAft>
              <a:buSzPts val="1400"/>
              <a:buChar char="●"/>
            </a:pPr>
            <a:r>
              <a:rPr lang="en" sz="1400"/>
              <a:t>Solve by induction on “L”.</a:t>
            </a:r>
            <a:endParaRPr sz="1400"/>
          </a:p>
          <a:p>
            <a:pPr indent="-317500" lvl="1" marL="914400" marR="0" rtl="0" algn="l">
              <a:lnSpc>
                <a:spcPct val="115000"/>
              </a:lnSpc>
              <a:spcBef>
                <a:spcPts val="0"/>
              </a:spcBef>
              <a:spcAft>
                <a:spcPts val="0"/>
              </a:spcAft>
              <a:buSzPts val="1400"/>
              <a:buChar char="○"/>
            </a:pPr>
            <a:r>
              <a:rPr lang="en" sz="1400"/>
              <a:t>The valid solution of length </a:t>
            </a:r>
            <a:r>
              <a:rPr lang="en"/>
              <a:t>L</a:t>
            </a:r>
            <a:r>
              <a:rPr lang="en" sz="1400"/>
              <a:t> ending in (x,y) are all those of length </a:t>
            </a:r>
            <a:r>
              <a:rPr lang="en"/>
              <a:t>L</a:t>
            </a:r>
            <a:r>
              <a:rPr lang="en" sz="1400"/>
              <a:t>-1 except the forbidden ones.</a:t>
            </a:r>
            <a:endParaRPr sz="1400"/>
          </a:p>
          <a:p>
            <a:pPr indent="-317500" lvl="1" marL="914400" marR="0" rtl="0" algn="l">
              <a:lnSpc>
                <a:spcPct val="115000"/>
              </a:lnSpc>
              <a:spcBef>
                <a:spcPts val="0"/>
              </a:spcBef>
              <a:spcAft>
                <a:spcPts val="0"/>
              </a:spcAft>
              <a:buSzPts val="1400"/>
              <a:buChar char="○"/>
            </a:pPr>
            <a:r>
              <a:rPr lang="en" sz="1400"/>
              <a:t>Z(r,c,</a:t>
            </a:r>
            <a:r>
              <a:rPr lang="en"/>
              <a:t>L</a:t>
            </a:r>
            <a:r>
              <a:rPr lang="en" sz="1400"/>
              <a:t>) is to be the number of combinations of length l ending with (r,c)</a:t>
            </a:r>
            <a:endParaRPr/>
          </a:p>
          <a:p>
            <a:pPr indent="-317500" lvl="0" marL="457200" marR="0" rtl="0" algn="l">
              <a:lnSpc>
                <a:spcPct val="115000"/>
              </a:lnSpc>
              <a:spcBef>
                <a:spcPts val="0"/>
              </a:spcBef>
              <a:spcAft>
                <a:spcPts val="0"/>
              </a:spcAft>
              <a:buSzPts val="1400"/>
              <a:buChar char="●"/>
            </a:pPr>
            <a:r>
              <a:rPr lang="en" sz="1400"/>
              <a:t>Initialise Z(r,c,1):=1</a:t>
            </a:r>
            <a:endParaRPr sz="1400"/>
          </a:p>
          <a:p>
            <a:pPr indent="-317500" lvl="0" marL="457200" marR="0" rtl="0" algn="l">
              <a:lnSpc>
                <a:spcPct val="115000"/>
              </a:lnSpc>
              <a:spcBef>
                <a:spcPts val="0"/>
              </a:spcBef>
              <a:spcAft>
                <a:spcPts val="0"/>
              </a:spcAft>
              <a:buSzPts val="1400"/>
              <a:buChar char="●"/>
            </a:pPr>
            <a:r>
              <a:rPr lang="en" sz="1400"/>
              <a:t>For i from 2 to l  do</a:t>
            </a:r>
            <a:endParaRPr sz="1400"/>
          </a:p>
          <a:p>
            <a:pPr indent="-317500" lvl="1" marL="914400" marR="0" rtl="0" algn="l">
              <a:lnSpc>
                <a:spcPct val="115000"/>
              </a:lnSpc>
              <a:spcBef>
                <a:spcPts val="0"/>
              </a:spcBef>
              <a:spcAft>
                <a:spcPts val="0"/>
              </a:spcAft>
              <a:buSzPts val="1400"/>
              <a:buChar char="○"/>
            </a:pPr>
            <a:r>
              <a:rPr lang="en" sz="1400"/>
              <a:t># Ideally Z(r,c,i)=sum all Z(r’,c’,i-1): (r’c,’) not forbidden.</a:t>
            </a:r>
            <a:endParaRPr sz="1400"/>
          </a:p>
          <a:p>
            <a:pPr indent="-317500" lvl="1" marL="914400" marR="0" rtl="0" algn="l">
              <a:lnSpc>
                <a:spcPct val="115000"/>
              </a:lnSpc>
              <a:spcBef>
                <a:spcPts val="0"/>
              </a:spcBef>
              <a:spcAft>
                <a:spcPts val="0"/>
              </a:spcAft>
              <a:buSzPts val="1400"/>
              <a:buChar char="○"/>
            </a:pPr>
            <a:r>
              <a:rPr lang="en" sz="1400"/>
              <a:t># But this is too slow, do an incremental version</a:t>
            </a:r>
            <a:endParaRPr sz="1400"/>
          </a:p>
          <a:p>
            <a:pPr indent="-317500" lvl="1" marL="914400" marR="0" rtl="0" algn="l">
              <a:lnSpc>
                <a:spcPct val="115000"/>
              </a:lnSpc>
              <a:spcBef>
                <a:spcPts val="0"/>
              </a:spcBef>
              <a:spcAft>
                <a:spcPts val="0"/>
              </a:spcAft>
              <a:buSzPts val="1400"/>
              <a:buChar char="○"/>
            </a:pPr>
            <a:r>
              <a:rPr lang="en"/>
              <a:t>Z(r,c,i) = sum all Z (constant time)</a:t>
            </a:r>
            <a:endParaRPr/>
          </a:p>
          <a:p>
            <a:pPr indent="-317500" lvl="1" marL="914400" marR="0" rtl="0" algn="l">
              <a:lnSpc>
                <a:spcPct val="115000"/>
              </a:lnSpc>
              <a:spcBef>
                <a:spcPts val="0"/>
              </a:spcBef>
              <a:spcAft>
                <a:spcPts val="0"/>
              </a:spcAft>
              <a:buSzPts val="1400"/>
              <a:buChar char="○"/>
            </a:pPr>
            <a:r>
              <a:rPr lang="en"/>
              <a:t>Z(r,c,i) -= sum all Z(r’,c’,i-1): (r’,c’) forbidden (much fewer!)</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1"/>
          <p:cNvSpPr txBox="1"/>
          <p:nvPr>
            <p:ph type="title"/>
          </p:nvPr>
        </p:nvSpPr>
        <p:spPr>
          <a:xfrm>
            <a:off x="-195775" y="1233175"/>
            <a:ext cx="49923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Dynamo Wheel</a:t>
            </a:r>
            <a:endParaRPr/>
          </a:p>
        </p:txBody>
      </p:sp>
      <p:sp>
        <p:nvSpPr>
          <p:cNvPr id="132" name="Google Shape;132;p21"/>
          <p:cNvSpPr txBox="1"/>
          <p:nvPr>
            <p:ph idx="1" type="subTitle"/>
          </p:nvPr>
        </p:nvSpPr>
        <p:spPr>
          <a:xfrm>
            <a:off x="265500" y="2779477"/>
            <a:ext cx="4045200" cy="155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t>5 </a:t>
            </a:r>
            <a:r>
              <a:rPr lang="en"/>
              <a:t>correct • solved at: </a:t>
            </a:r>
            <a:r>
              <a:rPr b="1" lang="en"/>
              <a:t>01</a:t>
            </a:r>
            <a:r>
              <a:rPr b="1" lang="en"/>
              <a:t>:52</a:t>
            </a:r>
            <a:r>
              <a:rPr lang="en"/>
              <a:t> by</a:t>
            </a:r>
            <a:endParaRPr/>
          </a:p>
          <a:p>
            <a:pPr indent="0" lvl="0" marL="0" rtl="0" algn="ctr">
              <a:spcBef>
                <a:spcPts val="0"/>
              </a:spcBef>
              <a:spcAft>
                <a:spcPts val="0"/>
              </a:spcAft>
              <a:buNone/>
            </a:pPr>
            <a:r>
              <a:rPr b="1" lang="en" sz="1400"/>
              <a:t>Treenity </a:t>
            </a:r>
            <a:r>
              <a:rPr lang="en" sz="1400"/>
              <a:t>(Cambridge)</a:t>
            </a:r>
            <a:endParaRPr sz="1400"/>
          </a:p>
          <a:p>
            <a:pPr indent="0" lvl="0" marL="0" rtl="0" algn="ctr">
              <a:spcBef>
                <a:spcPts val="0"/>
              </a:spcBef>
              <a:spcAft>
                <a:spcPts val="0"/>
              </a:spcAft>
              <a:buNone/>
            </a:pPr>
            <a:br>
              <a:rPr lang="en"/>
            </a:br>
            <a:r>
              <a:rPr lang="en"/>
              <a:t>Author: </a:t>
            </a:r>
            <a:r>
              <a:rPr b="1" lang="en"/>
              <a:t>Robin Lee</a:t>
            </a:r>
            <a:endParaRPr/>
          </a:p>
        </p:txBody>
      </p:sp>
      <p:sp>
        <p:nvSpPr>
          <p:cNvPr id="133" name="Google Shape;133;p21"/>
          <p:cNvSpPr txBox="1"/>
          <p:nvPr>
            <p:ph idx="2" type="body"/>
          </p:nvPr>
        </p:nvSpPr>
        <p:spPr>
          <a:xfrm>
            <a:off x="4939500" y="724200"/>
            <a:ext cx="3974400" cy="369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Overview</a:t>
            </a:r>
            <a:endParaRPr sz="1400"/>
          </a:p>
          <a:p>
            <a:pPr indent="-317500" lvl="0" marL="457200" rtl="0" algn="l">
              <a:spcBef>
                <a:spcPts val="800"/>
              </a:spcBef>
              <a:spcAft>
                <a:spcPts val="0"/>
              </a:spcAft>
              <a:buSzPts val="1400"/>
              <a:buChar char="●"/>
            </a:pPr>
            <a:r>
              <a:rPr lang="en" sz="1400"/>
              <a:t>Buckets are tied to a wheel</a:t>
            </a:r>
            <a:endParaRPr sz="1400"/>
          </a:p>
          <a:p>
            <a:pPr indent="-317500" lvl="1" marL="914400" rtl="0" algn="l">
              <a:spcBef>
                <a:spcPts val="0"/>
              </a:spcBef>
              <a:spcAft>
                <a:spcPts val="0"/>
              </a:spcAft>
              <a:buSzPts val="1400"/>
              <a:buChar char="○"/>
            </a:pPr>
            <a:r>
              <a:rPr lang="en"/>
              <a:t>At 0 degrees, they become full</a:t>
            </a:r>
            <a:endParaRPr/>
          </a:p>
          <a:p>
            <a:pPr indent="-317500" lvl="1" marL="914400" rtl="0" algn="l">
              <a:spcBef>
                <a:spcPts val="0"/>
              </a:spcBef>
              <a:spcAft>
                <a:spcPts val="0"/>
              </a:spcAft>
              <a:buSzPts val="1400"/>
              <a:buChar char="○"/>
            </a:pPr>
            <a:r>
              <a:rPr lang="en"/>
              <a:t>At 180 degrees, they become empty</a:t>
            </a:r>
            <a:endParaRPr/>
          </a:p>
          <a:p>
            <a:pPr indent="-317500" lvl="0" marL="457200" rtl="0" algn="l">
              <a:spcBef>
                <a:spcPts val="0"/>
              </a:spcBef>
              <a:spcAft>
                <a:spcPts val="0"/>
              </a:spcAft>
              <a:buSzPts val="1400"/>
              <a:buChar char="●"/>
            </a:pPr>
            <a:r>
              <a:rPr lang="en" sz="1400"/>
              <a:t>Find the angle at which the mechanical moment due to gravity is highest (clockwise)</a:t>
            </a:r>
            <a:endParaRPr sz="1400"/>
          </a:p>
        </p:txBody>
      </p:sp>
      <p:pic>
        <p:nvPicPr>
          <p:cNvPr id="134" name="Google Shape;134;p21"/>
          <p:cNvPicPr preferRelativeResize="0"/>
          <p:nvPr/>
        </p:nvPicPr>
        <p:blipFill>
          <a:blip r:embed="rId3">
            <a:alphaModFix/>
          </a:blip>
          <a:stretch>
            <a:fillRect/>
          </a:stretch>
        </p:blipFill>
        <p:spPr>
          <a:xfrm>
            <a:off x="873200" y="132525"/>
            <a:ext cx="2854351" cy="19029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